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8" r:id="rId2"/>
    <p:sldId id="323" r:id="rId3"/>
    <p:sldId id="324" r:id="rId4"/>
    <p:sldId id="325" r:id="rId5"/>
    <p:sldId id="326" r:id="rId6"/>
    <p:sldId id="327" r:id="rId7"/>
    <p:sldId id="328" r:id="rId8"/>
    <p:sldId id="336" r:id="rId9"/>
    <p:sldId id="337" r:id="rId10"/>
    <p:sldId id="338" r:id="rId11"/>
    <p:sldId id="339" r:id="rId12"/>
    <p:sldId id="273" r:id="rId13"/>
    <p:sldId id="258" r:id="rId14"/>
    <p:sldId id="259" r:id="rId15"/>
    <p:sldId id="344" r:id="rId16"/>
    <p:sldId id="345" r:id="rId17"/>
    <p:sldId id="351" r:id="rId18"/>
    <p:sldId id="279" r:id="rId19"/>
    <p:sldId id="301" r:id="rId20"/>
    <p:sldId id="313" r:id="rId21"/>
    <p:sldId id="280" r:id="rId22"/>
    <p:sldId id="302" r:id="rId23"/>
    <p:sldId id="349" r:id="rId24"/>
    <p:sldId id="350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FFCCFF"/>
    <a:srgbClr val="CCCC00"/>
    <a:srgbClr val="FF66FF"/>
    <a:srgbClr val="FFCDCD"/>
    <a:srgbClr val="FF9797"/>
    <a:srgbClr val="DAEFC3"/>
    <a:srgbClr val="E4D2F2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5282" autoAdjust="0"/>
  </p:normalViewPr>
  <p:slideViewPr>
    <p:cSldViewPr snapToGrid="0">
      <p:cViewPr varScale="1">
        <p:scale>
          <a:sx n="105" d="100"/>
          <a:sy n="105" d="100"/>
        </p:scale>
        <p:origin x="15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ms-MY"/>
              <a:t>PENARAFAN BINTANG (PUSAT) </a:t>
            </a:r>
          </a:p>
        </c:rich>
      </c:tx>
      <c:layout>
        <c:manualLayout>
          <c:xMode val="edge"/>
          <c:yMode val="edge"/>
          <c:x val="0.26309595751277215"/>
          <c:y val="3.204271914010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ms-M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'[FINAL_MASTER LIST INPUT MARKAH 2017_1.11.2017_correction (final) -1 .xlsx]PERBANDINGAN RATING 2016-2017'!$B$6:$B$11</c:f>
              <c:strCache>
                <c:ptCount val="6"/>
                <c:pt idx="0">
                  <c:v> 5 BINTANG</c:v>
                </c:pt>
                <c:pt idx="1">
                  <c:v> 4 BINTANG</c:v>
                </c:pt>
                <c:pt idx="2">
                  <c:v> 3 BINTANG</c:v>
                </c:pt>
                <c:pt idx="3">
                  <c:v> 2 BINTANG</c:v>
                </c:pt>
                <c:pt idx="4">
                  <c:v> 1 BINTANG</c:v>
                </c:pt>
                <c:pt idx="5">
                  <c:v> 0 BINTANG</c:v>
                </c:pt>
              </c:strCache>
            </c:strRef>
          </c:cat>
          <c:val>
            <c:numRef>
              <c:f>'[FINAL_MASTER LIST INPUT MARKAH 2017_1.11.2017_correction (final) -1 .xlsx]PERBANDINGAN RATING 2016-2017'!$C$6:$C$11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v>2016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'[FINAL_MASTER LIST INPUT MARKAH 2017_1.11.2017_correction (final) -1 .xlsx]PERBANDINGAN RATING 2016-2017'!$B$6:$B$11</c:f>
              <c:strCache>
                <c:ptCount val="6"/>
                <c:pt idx="0">
                  <c:v> 5 BINTANG</c:v>
                </c:pt>
                <c:pt idx="1">
                  <c:v> 4 BINTANG</c:v>
                </c:pt>
                <c:pt idx="2">
                  <c:v> 3 BINTANG</c:v>
                </c:pt>
                <c:pt idx="3">
                  <c:v> 2 BINTANG</c:v>
                </c:pt>
                <c:pt idx="4">
                  <c:v> 1 BINTANG</c:v>
                </c:pt>
                <c:pt idx="5">
                  <c:v> 0 BINTANG</c:v>
                </c:pt>
              </c:strCache>
            </c:strRef>
          </c:cat>
          <c:val>
            <c:numRef>
              <c:f>'[FINAL_MASTER LIST INPUT MARKAH 2017_1.11.2017_correction (final) -1 .xlsx]PERBANDINGAN RATING 2016-2017'!$D$6:$D$11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502307392"/>
        <c:axId val="168824624"/>
      </c:barChart>
      <c:catAx>
        <c:axId val="502307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ms-MY"/>
                  <a:t>BINTANG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ms-M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ms-MY"/>
          </a:p>
        </c:txPr>
        <c:crossAx val="168824624"/>
        <c:crosses val="autoZero"/>
        <c:auto val="1"/>
        <c:lblAlgn val="ctr"/>
        <c:lblOffset val="100"/>
        <c:noMultiLvlLbl val="0"/>
      </c:catAx>
      <c:valAx>
        <c:axId val="16882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ms-MY"/>
                  <a:t>Bil. PTJ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ms-M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ms-MY"/>
          </a:p>
        </c:txPr>
        <c:crossAx val="5023073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ms-MY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ms-M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2416E-78B1-48A0-8136-F26428EED7A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63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5876-9391-45A0-BE00-2679D9B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8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BD0E-5C4C-451C-8031-62E69FDAC9BC}" type="datetimeFigureOut">
              <a:rPr lang="en-MY" smtClean="0"/>
              <a:pPr/>
              <a:t>3/4/2018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F1640-D463-4B22-A324-1C1F29D062E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489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D62A-6B66-4994-AFCE-AECED0759EDB}" type="datetime1">
              <a:rPr lang="en-MY" smtClean="0"/>
              <a:t>3/4/2018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781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59E0-F0A1-45FA-BF24-850B5AA6572B}" type="datetime1">
              <a:rPr lang="en-MY" smtClean="0"/>
              <a:t>3/4/2018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9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7879-6B3E-4339-AE1E-F4C693A6CDB7}" type="datetime1">
              <a:rPr lang="en-MY" smtClean="0"/>
              <a:t>3/4/2018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111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9A48-8B76-4902-9EAB-94CAFC448494}" type="datetime1">
              <a:rPr lang="en-MY" smtClean="0"/>
              <a:t>3/4/2018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17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79E-0047-4F92-B00A-1D3B76DD8DB3}" type="datetime1">
              <a:rPr lang="en-MY" smtClean="0"/>
              <a:t>3/4/2018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904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E6E-FAB1-4032-85D3-82968B724D2F}" type="datetime1">
              <a:rPr lang="en-MY" smtClean="0"/>
              <a:t>3/4/2018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454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73DB-E022-4A96-A8ED-8844C8BC06A6}" type="datetime1">
              <a:rPr lang="en-MY" smtClean="0"/>
              <a:t>3/4/2018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653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3C99-C117-4D57-BD53-A6C4F17BA610}" type="datetime1">
              <a:rPr lang="en-MY" smtClean="0"/>
              <a:t>3/4/2018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364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373-1B2A-45C9-B0F5-F81C7654B378}" type="datetime1">
              <a:rPr lang="en-MY" smtClean="0"/>
              <a:t>3/4/2018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326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F2-6ADA-4F04-9E6C-7A225AD388B9}" type="datetime1">
              <a:rPr lang="en-MY" smtClean="0"/>
              <a:t>3/4/2018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478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C8EC-507A-49FB-A86D-989F56E81A71}" type="datetime1">
              <a:rPr lang="en-MY" smtClean="0"/>
              <a:t>3/4/2018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054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18BF-EA2C-416B-8B57-CDA3681773FD}" type="datetime1">
              <a:rPr lang="en-MY" smtClean="0"/>
              <a:t>3/4/2018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5983E-DD26-421A-880A-980F7484E37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606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jpe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cqa@upm.edu.m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image" Target="../media/image6.png"/><Relationship Id="rId4" Type="http://schemas.openxmlformats.org/officeDocument/2006/relationships/image" Target="../media/image25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 rotWithShape="1">
          <a:blip r:embed="rId2"/>
          <a:srcRect b="67977"/>
          <a:stretch/>
        </p:blipFill>
        <p:spPr>
          <a:xfrm>
            <a:off x="-1057" y="0"/>
            <a:ext cx="12191999" cy="2782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373046"/>
            <a:ext cx="12193057" cy="4694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93493" y="3122141"/>
            <a:ext cx="9617242" cy="31530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MESYUARAT </a:t>
            </a:r>
            <a:b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JAWATANKUASA KUALITI UPM KALI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KE-39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000" b="1" dirty="0"/>
              <a:t>Agenda </a:t>
            </a:r>
            <a:r>
              <a:rPr lang="en-US" sz="4000" b="1" dirty="0" smtClean="0"/>
              <a:t>8.0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 smtClean="0"/>
              <a:t>Anugerah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Penarafan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Bintang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Pengurusan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Pentadbiran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37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3953" y="128168"/>
            <a:ext cx="2196780" cy="843515"/>
          </a:xfrm>
          <a:prstGeom prst="rect">
            <a:avLst/>
          </a:prstGeom>
        </p:spPr>
      </p:pic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1728"/>
            <a:ext cx="8964538" cy="536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60774" y="395487"/>
            <a:ext cx="4771327" cy="596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Profesor </a:t>
            </a: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Madya Dr. Wan Zuha Wan </a:t>
            </a:r>
            <a:r>
              <a:rPr lang="ms-MY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Hasan</a:t>
            </a:r>
            <a:endParaRPr lang="en-MY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Presiden</a:t>
            </a:r>
            <a:r>
              <a:rPr lang="en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Persatuan Pegawai Akademik UPM</a:t>
            </a:r>
            <a:endParaRPr lang="en-MY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Encik </a:t>
            </a:r>
            <a:r>
              <a:rPr lang="ms-MY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Razak Ahmad</a:t>
            </a: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Presiden</a:t>
            </a:r>
            <a:r>
              <a:rPr lang="en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Persatuan Pentadbir UPM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Encik Mohd. Razali Singah</a:t>
            </a: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Presiden</a:t>
            </a:r>
            <a:r>
              <a:rPr lang="en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Kesatuan Kakitangan UPM (KEPERTAMA)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ms-MY" sz="1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Puan </a:t>
            </a: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Nor Adida Khalid</a:t>
            </a: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Ketua Bahagian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Bahagian Pengurusan Sumber Manusia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Pejabat Pendaftar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Encik Mohd Shafree Ahmad</a:t>
            </a:r>
            <a:r>
              <a:rPr lang="ms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Ketua Bahagian 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Bahagian Multimedia Interaksi Manusia-Komputer 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Pusat Pembangunan Maklumat dan Komunikasi </a:t>
            </a: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(iDEC)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Cik Norzaina Darus</a:t>
            </a: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Ketua Bahagian </a:t>
            </a:r>
            <a:endParaRPr lang="ms-MY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Bahagian Perhubungan </a:t>
            </a: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Korporat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Pejabat Strategi Korporat dan </a:t>
            </a: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Komunikasi (CosComm)</a:t>
            </a:r>
          </a:p>
          <a:p>
            <a:pPr>
              <a:lnSpc>
                <a:spcPct val="115000"/>
              </a:lnSpc>
            </a:pPr>
            <a:endParaRPr lang="ms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Puan Zainora Abdul Talib</a:t>
            </a: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Ketua Bahagian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Bahagian Audit </a:t>
            </a: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endParaRPr lang="ms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1270" y="653624"/>
            <a:ext cx="4332471" cy="593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ms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Encik Mohd. Nazri Md. Yasin</a:t>
            </a:r>
          </a:p>
          <a:p>
            <a:pPr algn="just">
              <a:lnSpc>
                <a:spcPct val="115000"/>
              </a:lnSpc>
            </a:pP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Ketua Bahagian</a:t>
            </a:r>
          </a:p>
          <a:p>
            <a:pPr algn="just">
              <a:lnSpc>
                <a:spcPct val="115000"/>
              </a:lnSpc>
            </a:pP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Bahagian Pentadbiran Pejabat Naib Canselor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ms-MY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s-MY" sz="1400" b="1" dirty="0"/>
              <a:t>Puan Salmah Abdullah</a:t>
            </a:r>
            <a:endParaRPr lang="en-MY" sz="1400" b="1" dirty="0"/>
          </a:p>
          <a:p>
            <a:r>
              <a:rPr lang="ms-MY" sz="1200" dirty="0"/>
              <a:t>Ketua Bahagian</a:t>
            </a:r>
            <a:endParaRPr lang="en-MY" sz="1200" dirty="0"/>
          </a:p>
          <a:p>
            <a:r>
              <a:rPr lang="ms-MY" sz="1200" dirty="0"/>
              <a:t>Bahagian Perkhidmatan Penyelidikan dan Maklumat</a:t>
            </a:r>
            <a:endParaRPr lang="en-MY" sz="1200" dirty="0"/>
          </a:p>
          <a:p>
            <a:r>
              <a:rPr lang="ms-MY" sz="1200" dirty="0"/>
              <a:t>Perpustakaan Sultan Abdul Samad</a:t>
            </a:r>
            <a:endParaRPr lang="en-MY" sz="1200" dirty="0"/>
          </a:p>
          <a:p>
            <a:pPr algn="just">
              <a:lnSpc>
                <a:spcPct val="115000"/>
              </a:lnSpc>
            </a:pP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400" b="1" dirty="0"/>
              <a:t>Puan Nor Afida Miskam</a:t>
            </a: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Ketua Seksyen</a:t>
            </a:r>
          </a:p>
          <a:p>
            <a:pPr algn="just">
              <a:lnSpc>
                <a:spcPct val="115000"/>
              </a:lnSpc>
            </a:pPr>
            <a:r>
              <a:rPr lang="ms-MY" sz="1200" dirty="0" smtClean="0"/>
              <a:t>Seksyen </a:t>
            </a:r>
            <a:r>
              <a:rPr lang="ms-MY" sz="1200" dirty="0"/>
              <a:t>Operasi dan Perkhidmatan</a:t>
            </a:r>
            <a:endParaRPr lang="en-MY" sz="1200" dirty="0"/>
          </a:p>
          <a:p>
            <a:pPr algn="just">
              <a:lnSpc>
                <a:spcPct val="115000"/>
              </a:lnSpc>
            </a:pP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Pejabat </a:t>
            </a: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Keselamatan dan Kesihatan Pekerjaan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Puan Rozi Tamin</a:t>
            </a:r>
            <a:r>
              <a:rPr lang="ms-MY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Ketua Seksyen</a:t>
            </a: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Seksyen Audit Kualiti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Pusat Jaminan Kualiti (CQA)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Puan Shamriza Shari</a:t>
            </a:r>
            <a:r>
              <a:rPr lang="ms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Ketua Seksyen</a:t>
            </a: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Seksyen Dokumentasi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Pusat Jaminan Kualiti (CQA</a:t>
            </a: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</a:pPr>
            <a:endParaRPr lang="en-US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s-MY" sz="1400" b="1" dirty="0"/>
              <a:t>Puan Siti Fatimah Hasim</a:t>
            </a:r>
            <a:endParaRPr lang="en-MY" sz="1400" b="1" dirty="0"/>
          </a:p>
          <a:p>
            <a:r>
              <a:rPr lang="ms-MY" sz="1200" dirty="0"/>
              <a:t>Pusat Jaminan Kualiti (CQA</a:t>
            </a:r>
            <a:r>
              <a:rPr lang="ms-MY" sz="1200" dirty="0" smtClean="0"/>
              <a:t>)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91" y="1208795"/>
            <a:ext cx="1128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…</a:t>
            </a:r>
            <a:r>
              <a:rPr lang="en-US" sz="1200" dirty="0" err="1" smtClean="0"/>
              <a:t>sambungan</a:t>
            </a:r>
            <a:endParaRPr lang="en-MY" sz="1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3" y="353208"/>
            <a:ext cx="1649458" cy="7313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9070" y="221109"/>
            <a:ext cx="728405" cy="11261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6049" y="1692803"/>
            <a:ext cx="2350786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C00000"/>
                </a:solidFill>
              </a:rPr>
              <a:t>AHLI JAWATANKUASA INDUK</a:t>
            </a:r>
          </a:p>
          <a:p>
            <a:pPr algn="ctr"/>
            <a:r>
              <a:rPr lang="en-US" b="1" dirty="0" smtClean="0">
                <a:ln/>
                <a:solidFill>
                  <a:srgbClr val="C00000"/>
                </a:solidFill>
              </a:rPr>
              <a:t>ANUGERAH PENARAFAN </a:t>
            </a:r>
            <a:r>
              <a:rPr lang="en-US" b="1" dirty="0">
                <a:ln/>
                <a:solidFill>
                  <a:srgbClr val="C00000"/>
                </a:solidFill>
              </a:rPr>
              <a:t>BINTANG </a:t>
            </a:r>
            <a:endParaRPr lang="en-US" b="1" dirty="0" smtClean="0">
              <a:ln/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ln/>
                <a:solidFill>
                  <a:srgbClr val="C00000"/>
                </a:solidFill>
              </a:rPr>
              <a:t>PENGURUSAN PENTADBIRAN</a:t>
            </a:r>
            <a:endParaRPr lang="en-US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44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646" y="296000"/>
            <a:ext cx="2180287" cy="83718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419" y="166840"/>
            <a:ext cx="3447472" cy="5864505"/>
          </a:xfr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273" y="6188743"/>
            <a:ext cx="11187570" cy="6692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9027" y="277672"/>
            <a:ext cx="3232727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TANGGUNG JAWAB </a:t>
            </a:r>
            <a:r>
              <a:rPr lang="en-US" sz="3200" b="1" dirty="0" smtClean="0">
                <a:solidFill>
                  <a:schemeClr val="bg1"/>
                </a:solidFill>
              </a:rPr>
              <a:t>JAWATANKUASA</a:t>
            </a:r>
            <a:r>
              <a:rPr lang="en-US" sz="3600" b="1" dirty="0" smtClean="0">
                <a:solidFill>
                  <a:schemeClr val="bg1"/>
                </a:solidFill>
              </a:rPr>
              <a:t> INDUK</a:t>
            </a:r>
            <a:endParaRPr lang="en-MY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1655" y="1517684"/>
            <a:ext cx="7399710" cy="420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ms-MY" dirty="0" smtClean="0">
                <a:latin typeface="Tahoma" panose="020B0604030504040204" pitchFamily="34" charset="0"/>
                <a:ea typeface="Calibri" panose="020F0502020204030204" pitchFamily="34" charset="0"/>
              </a:rPr>
              <a:t>Meneliti dan meluluskan kriteria penilaian dan wajaran bagi komponen Penarafan Bintang Pengurusan Pentadbiran serta kriteria penilaian anugerah dan hadiah</a:t>
            </a:r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HKIP UPM;</a:t>
            </a:r>
            <a:endParaRPr lang="en-MY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</a:pPr>
            <a:endParaRPr lang="en-MY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ms-MY" dirty="0" smtClean="0">
                <a:latin typeface="Tahoma" panose="020B0604030504040204" pitchFamily="34" charset="0"/>
                <a:ea typeface="Calibri" panose="020F0502020204030204" pitchFamily="34" charset="0"/>
              </a:rPr>
              <a:t>Memastikan pemarkahan bagi setiap kriteria adalah objektif dan menepati wajaran</a:t>
            </a:r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; </a:t>
            </a:r>
            <a:endParaRPr lang="en-MY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</a:pPr>
            <a:endParaRPr lang="en-MY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ms-MY" dirty="0" smtClean="0">
                <a:latin typeface="Tahoma" panose="020B0604030504040204" pitchFamily="34" charset="0"/>
                <a:ea typeface="Calibri" panose="020F0502020204030204" pitchFamily="34" charset="0"/>
              </a:rPr>
              <a:t>Mengesahkan keputusan penarafan, anugerah  dan hadiah yang diberi kepada setiap individu, kumpulan atau PTJ; dan</a:t>
            </a:r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endParaRPr lang="en-US" dirty="0" smtClean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dirty="0" smtClean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ms-MY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Mengemukakan pemenang setiap anugerah dan hadiah, serta tiga (3) PTJ terbaik bagi menerima Anugerah Penarafan Bintang Pengurusan Pentadbiran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0398" y="945666"/>
            <a:ext cx="44202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TANGGUNG JAWAB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91" y="2947047"/>
            <a:ext cx="3232727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C00000"/>
                </a:solidFill>
              </a:rPr>
              <a:t>ANUGERAH PENARAFAN </a:t>
            </a:r>
            <a:r>
              <a:rPr lang="en-US" sz="2400" b="1" dirty="0">
                <a:ln/>
                <a:solidFill>
                  <a:srgbClr val="C00000"/>
                </a:solidFill>
              </a:rPr>
              <a:t>BINTANG </a:t>
            </a:r>
            <a:endParaRPr lang="en-US" sz="2400" b="1" dirty="0" smtClean="0">
              <a:ln/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ln/>
                <a:solidFill>
                  <a:srgbClr val="C00000"/>
                </a:solidFill>
              </a:rPr>
              <a:t>PENGURUSAN PENTADBIRAN UPM</a:t>
            </a:r>
            <a:endParaRPr lang="en-US" sz="32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11</a:t>
            </a:fld>
            <a:endParaRPr lang="en-MY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152" y="4705815"/>
            <a:ext cx="2959602" cy="1136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070" y="221109"/>
            <a:ext cx="728405" cy="11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38" y="6188743"/>
            <a:ext cx="11187570" cy="669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167" y="5322057"/>
            <a:ext cx="3448050" cy="1323975"/>
          </a:xfrm>
          <a:prstGeom prst="rect">
            <a:avLst/>
          </a:prstGeom>
        </p:spPr>
      </p:pic>
      <p:pic>
        <p:nvPicPr>
          <p:cNvPr id="1026" name="Picture 2" descr="https://scontent.fkul10-1.fna.fbcdn.net/v/t1.0-0/c100.0.200.200/p200x200/15078892_1729650394023536_5463346954145632134_n.jpg?oh=b96dfed78e87104f8ad03fda5faec4b6&amp;oe=5956F8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504" y="315149"/>
            <a:ext cx="1162885" cy="1162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1947" y="1861371"/>
            <a:ext cx="1160505" cy="1160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s://scontent.fkul10-1.fna.fbcdn.net/v/t1.0-0/c62.0.200.200/p200x200/15107408_1729650684023507_3681497258632685570_n.jpg?oh=22effe06a08b1fb8d6725c632189e1bb&amp;oe=595C719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48" y="2910205"/>
            <a:ext cx="1162651" cy="1162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scontent.fkul10-1.fna.fbcdn.net/v/t1.0-0/c83.0.200.200/p200x200/14993357_1729650717356837_8587821639485715573_n.jpg?oh=846eeda8d92b6b61f2d40f4d33cbd3a2&amp;oe=595D1F4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48" y="4230109"/>
            <a:ext cx="1162651" cy="1162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3501400" y="2833769"/>
            <a:ext cx="5468064" cy="1132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s-MY" sz="2400" b="1" dirty="0" smtClean="0">
                <a:solidFill>
                  <a:srgbClr val="C00000"/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Anugerah Penarafan Bintang Pengurusan Pentadbiran </a:t>
            </a:r>
            <a:r>
              <a:rPr lang="en-US" sz="2400" b="1" dirty="0" smtClean="0">
                <a:solidFill>
                  <a:srgbClr val="C00000"/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en-US" sz="2400" b="1" dirty="0" smtClean="0">
              <a:solidFill>
                <a:srgbClr val="C00000"/>
              </a:solidFill>
              <a:latin typeface="Copperplate Gothic Light" panose="020E05070202060204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493" y="395938"/>
            <a:ext cx="1649458" cy="731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9070" y="221109"/>
            <a:ext cx="728405" cy="11261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481518">
            <a:off x="917686" y="1440418"/>
            <a:ext cx="2645522" cy="20024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84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43366" y="1854919"/>
            <a:ext cx="80541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6000" b="1" u="sng" dirty="0" smtClean="0">
                <a:solidFill>
                  <a:srgbClr val="FF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KEKAL </a:t>
            </a:r>
            <a:r>
              <a:rPr lang="en-MY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MY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MY" sz="60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anugerah</a:t>
            </a:r>
            <a:r>
              <a:rPr lang="en-MY" sz="6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60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MY" sz="6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MY" sz="48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MY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4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Kualiti</a:t>
            </a:r>
            <a:r>
              <a:rPr lang="en-MY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4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MY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MY" sz="4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MY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MY" sz="4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Perkhidmatan</a:t>
            </a:r>
            <a:r>
              <a:rPr lang="en-MY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(HKIP) </a:t>
            </a:r>
            <a:r>
              <a:rPr lang="en-MY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UPM 2018</a:t>
            </a:r>
          </a:p>
          <a:p>
            <a:pPr algn="ctr"/>
            <a:endParaRPr lang="en-US" sz="48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3519" y="277132"/>
            <a:ext cx="3448050" cy="13239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419" y="166840"/>
            <a:ext cx="3447472" cy="586450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ANUGERAH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PENARAFAN BINTANG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PENGURUSAN PENTADBIRAN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2018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88743"/>
            <a:ext cx="11187570" cy="669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t="-2832" r="37195"/>
          <a:stretch/>
        </p:blipFill>
        <p:spPr>
          <a:xfrm>
            <a:off x="182419" y="191555"/>
            <a:ext cx="3447472" cy="1478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9070" y="221109"/>
            <a:ext cx="728405" cy="11261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13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419" y="166840"/>
            <a:ext cx="3447472" cy="5864505"/>
          </a:xfr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MATLAMAT</a:t>
            </a:r>
            <a:b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PELAKSANAAN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ANUGERAH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PENARAFAN BINTANG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PENGURUSAN PENTADBIRAN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2018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4463" y="1118976"/>
            <a:ext cx="7242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ms-MY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Menilai dan mengukur prestasi Pusat Tanggungjawab (PTJ) bagi memastikan penyampaian perkhidmatan berada pada tahap yang cemerlang</a:t>
            </a:r>
            <a:r>
              <a:rPr lang="en-MY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en-MY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MY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ms-MY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Memberi pengiktirafan kepada PTJ yang telah menunjukkan tahap tadbir urus yang terbaik serta sentiasa meningkatkan kualiti perkhidmatan yang unggul; dan</a:t>
            </a:r>
          </a:p>
          <a:p>
            <a:pPr marL="342900" indent="-342900" algn="just">
              <a:buFont typeface="+mj-lt"/>
              <a:buAutoNum type="arabicParenR"/>
            </a:pPr>
            <a:endParaRPr lang="en-MY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8775" indent="-358775" algn="just"/>
            <a:r>
              <a:rPr lang="en-MY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3)	</a:t>
            </a:r>
            <a:r>
              <a:rPr lang="ms-MY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Menggalakkan persaingan yang sihat dalam kalangan PTJ untuk mengamalkan pengurusan organisasi dan penyampaian perkhidmatan yang lebih berkesan</a:t>
            </a:r>
            <a:r>
              <a:rPr lang="en-MY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MY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8743"/>
            <a:ext cx="11187570" cy="669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b="36383"/>
          <a:stretch/>
        </p:blipFill>
        <p:spPr>
          <a:xfrm>
            <a:off x="7615550" y="150683"/>
            <a:ext cx="3448050" cy="842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492" y="150683"/>
            <a:ext cx="728405" cy="11261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78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1727" y="82237"/>
            <a:ext cx="2959602" cy="1136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6729" y="591608"/>
            <a:ext cx="72644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en-MY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ms-MY" b="1" dirty="0" smtClean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Komponen Pengurusan</a:t>
            </a:r>
            <a:r>
              <a:rPr lang="ms-MY" dirty="0" smtClean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ms-MY" sz="14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yang melibatkan </a:t>
            </a:r>
          </a:p>
          <a:p>
            <a:r>
              <a:rPr lang="ms-MY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  </a:t>
            </a:r>
            <a:r>
              <a:rPr lang="ms-MY" b="1" dirty="0" smtClean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enam (6) sub komponen </a:t>
            </a:r>
            <a:r>
              <a:rPr lang="en-MY" sz="1400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iaitu</a:t>
            </a:r>
            <a:r>
              <a:rPr lang="en-MY" sz="1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;</a:t>
            </a:r>
            <a:endParaRPr lang="en-MY" sz="16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/>
            <a:r>
              <a:rPr lang="en-MY" sz="1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en-MY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romanLcPeriod"/>
            </a:pPr>
            <a:r>
              <a:rPr lang="ms-MY" sz="1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Indeks Akauntabiliti (IA) </a:t>
            </a:r>
          </a:p>
          <a:p>
            <a:pPr marL="800100" lvl="1" indent="-342900">
              <a:buFont typeface="+mj-lt"/>
              <a:buAutoNum type="romanLcPeriod"/>
            </a:pPr>
            <a:r>
              <a:rPr lang="ms-MY" sz="1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Pengurusan, Pembangunan dan Perkhidmatan Sumber Manusia</a:t>
            </a:r>
            <a:endParaRPr lang="ms-MY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romanLcPeriod"/>
            </a:pPr>
            <a:r>
              <a:rPr lang="ms-MY" sz="1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Pengurusan Keselamatan dan Kesihatan</a:t>
            </a:r>
            <a:endParaRPr lang="ms-MY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romanLcPeriod"/>
            </a:pPr>
            <a:r>
              <a:rPr lang="ms-MY" sz="1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Pengurusan Laman Web</a:t>
            </a:r>
            <a:endParaRPr lang="ms-MY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romanLcPeriod"/>
            </a:pPr>
            <a:r>
              <a:rPr lang="ms-MY" sz="1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Pengurusan Kualiti</a:t>
            </a:r>
          </a:p>
          <a:p>
            <a:pPr marL="800100" lvl="1" indent="-342900">
              <a:buFont typeface="+mj-lt"/>
              <a:buAutoNum type="romanLcPeriod"/>
            </a:pPr>
            <a:r>
              <a:rPr lang="en-US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Citra </a:t>
            </a:r>
            <a:r>
              <a:rPr lang="en-US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Putra</a:t>
            </a:r>
            <a:endParaRPr lang="en-MY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/>
            <a:r>
              <a:rPr lang="en-MY" sz="1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en-MY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eriod" startAt="2"/>
            </a:pPr>
            <a:r>
              <a:rPr lang="ms-MY" b="1" dirty="0" smtClean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Komponen Transformasi </a:t>
            </a:r>
            <a:r>
              <a:rPr lang="ms-MY" sz="14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yang melibatkan </a:t>
            </a:r>
          </a:p>
          <a:p>
            <a:pPr marL="358775"/>
            <a:r>
              <a:rPr lang="ms-MY" b="1" dirty="0" smtClean="0">
                <a:solidFill>
                  <a:srgbClr val="00B0F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empat (4)</a:t>
            </a:r>
            <a:r>
              <a:rPr lang="ms-MY" b="1" dirty="0" smtClean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sub komponen </a:t>
            </a:r>
            <a:r>
              <a:rPr lang="ms-MY" sz="14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iaitu</a:t>
            </a:r>
            <a:r>
              <a:rPr lang="en-MY" sz="14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;</a:t>
            </a:r>
            <a:endParaRPr lang="en-MY" sz="16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/>
            <a:r>
              <a:rPr lang="en-MY" sz="1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en-MY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romanLcPeriod"/>
            </a:pPr>
            <a:r>
              <a:rPr lang="ms-MY" sz="1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Pelaksanaan Inovasi Perkhidmatan                                                                                    (KIK/Inovasi Perkhidmatan/Pengurusan Lea</a:t>
            </a:r>
            <a:r>
              <a:rPr lang="en-MY" sz="1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n</a:t>
            </a:r>
            <a:r>
              <a:rPr lang="en-MY" sz="1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en-MY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romanLcPeriod"/>
            </a:pPr>
            <a:r>
              <a:rPr lang="ms-MY" sz="1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Pelaksanaan Kualiti Persekitaran Tempat Kerja  (Amalan 5S/</a:t>
            </a:r>
            <a:r>
              <a:rPr lang="ms-MY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EKSA</a:t>
            </a:r>
            <a:r>
              <a:rPr lang="en-MY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en-MY" sz="1600" dirty="0" smtClean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romanLcPeriod"/>
            </a:pPr>
            <a:r>
              <a:rPr lang="ms-MY" sz="1600" b="1" dirty="0" smtClean="0">
                <a:solidFill>
                  <a:srgbClr val="00B0F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Jaringan Komuniti</a:t>
            </a:r>
            <a:r>
              <a:rPr lang="en-US" sz="1600" b="1" dirty="0" smtClean="0">
                <a:solidFill>
                  <a:srgbClr val="00B0F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 </a:t>
            </a:r>
            <a:endParaRPr lang="en-US" sz="1600" b="1" dirty="0" smtClean="0">
              <a:solidFill>
                <a:srgbClr val="00B0F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romanLcPeriod"/>
            </a:pPr>
            <a:r>
              <a:rPr lang="ms-MY" sz="1600" b="1" dirty="0" smtClean="0">
                <a:solidFill>
                  <a:srgbClr val="00B0F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Kelestarian Hi</a:t>
            </a:r>
            <a:r>
              <a:rPr lang="en-US" sz="16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jau</a:t>
            </a:r>
            <a:endParaRPr lang="en-MY" sz="1600" b="1" dirty="0" smtClean="0">
              <a:solidFill>
                <a:srgbClr val="00B0F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romanLcPeriod"/>
            </a:pPr>
            <a:endParaRPr lang="en-MY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MY" sz="1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en-MY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eriod" startAt="3"/>
            </a:pPr>
            <a:r>
              <a:rPr lang="ms-MY" b="1" dirty="0" smtClean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Komponen Pengurusan Pelanggan</a:t>
            </a:r>
            <a:r>
              <a:rPr lang="en-MY" dirty="0" smtClean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MY" sz="1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en-MY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5473" y="148368"/>
            <a:ext cx="3447472" cy="5864505"/>
          </a:xfr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ANUGERAH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PENARAFAN BINTANG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PENGURUSAN PENTADBIRAN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2018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73" y="334072"/>
            <a:ext cx="3232727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KOMPONEN &amp; SUB KOMPONEN </a:t>
            </a:r>
            <a:endParaRPr lang="en-MY" sz="40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273" y="6188743"/>
            <a:ext cx="11187570" cy="669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820" y="89699"/>
            <a:ext cx="352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KEPUTUSAN MESYUARAT  19 MAC 2018</a:t>
            </a:r>
            <a:endParaRPr lang="en-MY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9086" y="84584"/>
            <a:ext cx="728405" cy="11261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15</a:t>
            </a:fld>
            <a:endParaRPr lang="en-MY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088" y="2836654"/>
            <a:ext cx="1646159" cy="16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62907"/>
            <a:ext cx="9502923" cy="568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9588" y="326847"/>
            <a:ext cx="8768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000" dirty="0" smtClean="0">
                <a:solidFill>
                  <a:srgbClr val="C00000"/>
                </a:solidFill>
              </a:rPr>
              <a:t>KOMPONEN </a:t>
            </a:r>
            <a:r>
              <a:rPr lang="ms-MY" sz="2000" dirty="0" smtClean="0">
                <a:solidFill>
                  <a:srgbClr val="C00000"/>
                </a:solidFill>
              </a:rPr>
              <a:t>&amp; SUB KOMPONEN SERTA PENERAJU</a:t>
            </a:r>
            <a:endParaRPr lang="ms-MY" sz="20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4087" y="21397"/>
            <a:ext cx="2150104" cy="776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03798" y="1525691"/>
          <a:ext cx="3528392" cy="442873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  <a:effectLst/>
                        </a:rPr>
                        <a:t>: </a:t>
                      </a:r>
                      <a:r>
                        <a:rPr lang="ms-MY" sz="1800" noProof="0" dirty="0" smtClean="0">
                          <a:solidFill>
                            <a:srgbClr val="7030A0"/>
                          </a:solidFill>
                          <a:effectLst/>
                        </a:rPr>
                        <a:t>PENGURUSAN</a:t>
                      </a: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</a:rPr>
                        <a:t>  (60%)</a:t>
                      </a:r>
                      <a:endParaRPr lang="en-MY" sz="18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u="sng" dirty="0">
                          <a:solidFill>
                            <a:schemeClr val="tx1"/>
                          </a:solidFill>
                          <a:effectLst/>
                        </a:rPr>
                        <a:t>Sub </a:t>
                      </a:r>
                      <a:r>
                        <a:rPr lang="ms-MY" sz="1600" u="sng" noProof="0" dirty="0">
                          <a:solidFill>
                            <a:schemeClr val="tx1"/>
                          </a:solidFill>
                          <a:effectLst/>
                        </a:rPr>
                        <a:t>komponen</a:t>
                      </a: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752">
                <a:tc>
                  <a:txBody>
                    <a:bodyPr/>
                    <a:lstStyle/>
                    <a:p>
                      <a:pPr marL="447675" indent="-447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1.1	</a:t>
                      </a:r>
                      <a:r>
                        <a:rPr lang="ms-MY" sz="16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Indeks Akauntabiliti </a:t>
                      </a:r>
                      <a:r>
                        <a:rPr lang="ms-MY" sz="1600" b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</a:t>
                      </a:r>
                      <a:r>
                        <a:rPr lang="ms-MY" sz="1600" b="1" baseline="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%) </a:t>
                      </a:r>
                      <a:endParaRPr lang="ms-MY" sz="16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1344">
                <a:tc>
                  <a:txBody>
                    <a:bodyPr/>
                    <a:lstStyle/>
                    <a:p>
                      <a:pPr marL="447675" indent="-447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	Pengurusan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Pembangunan </a:t>
                      </a:r>
                      <a:r>
                        <a:rPr lang="ms-MY" sz="16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ms-MY" sz="16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Perkhidmatan</a:t>
                      </a:r>
                      <a:r>
                        <a:rPr lang="en-MY" sz="1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ms-MY" sz="16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Sumber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ms-MY" sz="16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Manusia (10%)</a:t>
                      </a:r>
                      <a:endParaRPr lang="ms-MY" sz="16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3697">
                <a:tc>
                  <a:txBody>
                    <a:bodyPr/>
                    <a:lstStyle/>
                    <a:p>
                      <a:pPr marL="447675" indent="-447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	Pengurusan Keselamatan dan Kesihatan Pekerjaan (10%)</a:t>
                      </a:r>
                      <a:endParaRPr lang="ms-MY" sz="16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1.4	Pengurusan Laman Web  (10%)</a:t>
                      </a: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	Pengurusan Kualiti  (10%)</a:t>
                      </a:r>
                      <a:endParaRPr lang="ms-MY" sz="16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	</a:t>
                      </a:r>
                      <a:r>
                        <a:rPr lang="en-US" sz="1600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Citra Putra </a:t>
                      </a:r>
                      <a:r>
                        <a:rPr lang="en-US" sz="16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ms-MY" sz="16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KPI UPM/Pelan Tindakan Peringkat Fungsian dan Aras) (10%)</a:t>
                      </a: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69386"/>
              </p:ext>
            </p:extLst>
          </p:nvPr>
        </p:nvGraphicFramePr>
        <p:xfrm>
          <a:off x="5760279" y="4478033"/>
          <a:ext cx="4661011" cy="138622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661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589">
                <a:tc>
                  <a:txBody>
                    <a:bodyPr/>
                    <a:lstStyle/>
                    <a:p>
                      <a:pPr marL="1520825" indent="-15208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:  </a:t>
                      </a:r>
                      <a:r>
                        <a:rPr lang="en-US" sz="1800" noProof="0" dirty="0">
                          <a:solidFill>
                            <a:srgbClr val="0070C0"/>
                          </a:solidFill>
                          <a:effectLst/>
                        </a:rPr>
                        <a:t>PENGURUSAN PELANGGAN </a:t>
                      </a:r>
                      <a:r>
                        <a:rPr lang="en-US" sz="18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(15%)</a:t>
                      </a:r>
                      <a:endParaRPr lang="en-MY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u="sng" dirty="0">
                          <a:solidFill>
                            <a:schemeClr val="tx1"/>
                          </a:solidFill>
                          <a:effectLst/>
                        </a:rPr>
                        <a:t>Sub </a:t>
                      </a:r>
                      <a:r>
                        <a:rPr lang="ms-MY" sz="1600" u="sng" noProof="0" dirty="0">
                          <a:solidFill>
                            <a:schemeClr val="tx1"/>
                          </a:solidFill>
                          <a:effectLst/>
                        </a:rPr>
                        <a:t>komponen</a:t>
                      </a: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977">
                <a:tc>
                  <a:txBody>
                    <a:bodyPr/>
                    <a:lstStyle/>
                    <a:p>
                      <a:pPr marL="447675" indent="-447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	</a:t>
                      </a:r>
                      <a:r>
                        <a:rPr lang="ms-MY" sz="16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Kajian Kepuasan Pelanggan </a:t>
                      </a:r>
                      <a:endParaRPr lang="ms-MY" sz="16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6820">
                <a:tc>
                  <a:txBody>
                    <a:bodyPr/>
                    <a:lstStyle/>
                    <a:p>
                      <a:pPr marL="447675" indent="-447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	</a:t>
                      </a:r>
                      <a:r>
                        <a:rPr lang="ms-MY" sz="1600" noProof="0" dirty="0" smtClean="0">
                          <a:solidFill>
                            <a:schemeClr val="bg1"/>
                          </a:solidFill>
                          <a:effectLst/>
                        </a:rPr>
                        <a:t>Pencapaian Piagam Pelanggan</a:t>
                      </a:r>
                      <a:r>
                        <a:rPr lang="ms-MY" sz="1600" baseline="0" noProof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ms-MY" sz="16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62232"/>
              </p:ext>
            </p:extLst>
          </p:nvPr>
        </p:nvGraphicFramePr>
        <p:xfrm>
          <a:off x="5728687" y="954567"/>
          <a:ext cx="4533491" cy="268799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533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8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en-US" sz="18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TRANSFORMASI </a:t>
                      </a:r>
                      <a:r>
                        <a:rPr lang="en-US" sz="18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8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25%)</a:t>
                      </a:r>
                      <a:endParaRPr lang="en-MY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u="sng" dirty="0">
                          <a:solidFill>
                            <a:schemeClr val="tx1"/>
                          </a:solidFill>
                          <a:effectLst/>
                        </a:rPr>
                        <a:t>Sub </a:t>
                      </a:r>
                      <a:r>
                        <a:rPr lang="ms-MY" sz="1600" u="sng" noProof="0" dirty="0">
                          <a:solidFill>
                            <a:schemeClr val="tx1"/>
                          </a:solidFill>
                          <a:effectLst/>
                        </a:rPr>
                        <a:t>komponen</a:t>
                      </a: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9687">
                <a:tc>
                  <a:txBody>
                    <a:bodyPr/>
                    <a:lstStyle/>
                    <a:p>
                      <a:pPr marL="447675" indent="-447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	</a:t>
                      </a:r>
                      <a:r>
                        <a:rPr lang="ms-MY" sz="14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Pelaksanaan Inovasi dalam Perkhidmatan (10%)</a:t>
                      </a:r>
                    </a:p>
                    <a:p>
                      <a:pPr marL="4476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(mengambilkira pendekatan KIK/Inovasi perkhidmatan/Lean)</a:t>
                      </a: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447675" indent="-447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	Pelaksanaan Kualiti</a:t>
                      </a:r>
                      <a:r>
                        <a:rPr lang="ms-MY" sz="1400" b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Persekitaran Tempat Kerja (</a:t>
                      </a:r>
                      <a:r>
                        <a:rPr lang="ms-MY" sz="14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5S/EKSA)  (10%)</a:t>
                      </a:r>
                      <a:endParaRPr lang="ms-MY" sz="14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	</a:t>
                      </a:r>
                      <a:r>
                        <a:rPr lang="ms-MY" sz="1400" b="1" noProof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Jaringan Komuniti (10%)</a:t>
                      </a:r>
                    </a:p>
                    <a:p>
                      <a:pPr marL="447675" indent="-447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4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	</a:t>
                      </a:r>
                      <a:r>
                        <a:rPr lang="ms-MY" sz="1400" b="1" noProof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Kelestarian Hijau (10</a:t>
                      </a:r>
                      <a:r>
                        <a:rPr lang="ms-MY" sz="1400" b="1" noProof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%)</a:t>
                      </a:r>
                      <a:endParaRPr lang="ms-MY" sz="14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75486" y="2017662"/>
            <a:ext cx="1747188" cy="351284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>
                <a:solidFill>
                  <a:schemeClr val="tx1"/>
                </a:solidFill>
              </a:rPr>
              <a:t>Bahagian</a:t>
            </a:r>
            <a:r>
              <a:rPr lang="en-MY" sz="1200" b="1" dirty="0">
                <a:solidFill>
                  <a:schemeClr val="tx1"/>
                </a:solidFill>
              </a:rPr>
              <a:t> Audit </a:t>
            </a:r>
            <a:r>
              <a:rPr lang="en-MY" sz="1200" b="1" dirty="0" err="1">
                <a:solidFill>
                  <a:schemeClr val="tx1"/>
                </a:solidFill>
              </a:rPr>
              <a:t>Dalam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75486" y="2599947"/>
            <a:ext cx="1747188" cy="351284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>
                <a:solidFill>
                  <a:schemeClr val="tx1"/>
                </a:solidFill>
              </a:rPr>
              <a:t>Pejabat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Pendaftar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63628" y="3321365"/>
            <a:ext cx="1759046" cy="608788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>
                <a:solidFill>
                  <a:schemeClr val="tx1"/>
                </a:solidFill>
              </a:rPr>
              <a:t>Pejabat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Pengurusan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Keselamatan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dan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Kesihatan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Pekerjaan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75486" y="4053448"/>
            <a:ext cx="1747188" cy="551089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>
                <a:solidFill>
                  <a:schemeClr val="tx1"/>
                </a:solidFill>
              </a:rPr>
              <a:t>Pusat</a:t>
            </a:r>
            <a:r>
              <a:rPr lang="en-MY" sz="1200" b="1" dirty="0">
                <a:solidFill>
                  <a:schemeClr val="tx1"/>
                </a:solidFill>
              </a:rPr>
              <a:t> Pembangunan </a:t>
            </a:r>
            <a:r>
              <a:rPr lang="en-MY" sz="1200" b="1" dirty="0" err="1">
                <a:solidFill>
                  <a:schemeClr val="tx1"/>
                </a:solidFill>
              </a:rPr>
              <a:t>Maklumat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dan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Komunikasi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63628" y="4727831"/>
            <a:ext cx="1747188" cy="337971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>
                <a:solidFill>
                  <a:schemeClr val="tx1"/>
                </a:solidFill>
              </a:rPr>
              <a:t>Pusat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Jaminan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Kualiti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63628" y="5318431"/>
            <a:ext cx="1747188" cy="551089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>
                <a:solidFill>
                  <a:schemeClr val="tx1"/>
                </a:solidFill>
              </a:rPr>
              <a:t>Pejabat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Strategi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Korporat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dan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Komunikasi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10393170" y="1542601"/>
            <a:ext cx="1747188" cy="409876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>
                <a:solidFill>
                  <a:schemeClr val="tx1"/>
                </a:solidFill>
              </a:rPr>
              <a:t>Pusat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Jaminan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Kualiti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10421290" y="3475798"/>
            <a:ext cx="1737085" cy="543913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 smtClean="0">
                <a:solidFill>
                  <a:schemeClr val="tx1"/>
                </a:solidFill>
              </a:rPr>
              <a:t>Jawatankuasa</a:t>
            </a:r>
            <a:r>
              <a:rPr lang="en-MY" sz="1200" b="1" dirty="0" smtClean="0">
                <a:solidFill>
                  <a:schemeClr val="tx1"/>
                </a:solidFill>
              </a:rPr>
              <a:t> </a:t>
            </a:r>
            <a:r>
              <a:rPr lang="en-MY" sz="1200" b="1" dirty="0" err="1" smtClean="0">
                <a:solidFill>
                  <a:schemeClr val="tx1"/>
                </a:solidFill>
              </a:rPr>
              <a:t>Kelestarian</a:t>
            </a:r>
            <a:r>
              <a:rPr lang="en-MY" sz="1200" b="1" dirty="0" smtClean="0">
                <a:solidFill>
                  <a:schemeClr val="tx1"/>
                </a:solidFill>
              </a:rPr>
              <a:t> </a:t>
            </a:r>
            <a:r>
              <a:rPr lang="en-MY" sz="1200" b="1" dirty="0" err="1" smtClean="0">
                <a:solidFill>
                  <a:schemeClr val="tx1"/>
                </a:solidFill>
              </a:rPr>
              <a:t>Hijau</a:t>
            </a:r>
            <a:r>
              <a:rPr lang="en-MY" sz="1200" b="1" dirty="0" smtClean="0">
                <a:solidFill>
                  <a:schemeClr val="tx1"/>
                </a:solidFill>
              </a:rPr>
              <a:t> UPM (FPAS)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10402897" y="2078523"/>
            <a:ext cx="1747188" cy="409876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>
                <a:solidFill>
                  <a:schemeClr val="tx1"/>
                </a:solidFill>
              </a:rPr>
              <a:t>Pusat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Jaminan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Kualiti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10409776" y="2629615"/>
            <a:ext cx="1767101" cy="751978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>
                <a:solidFill>
                  <a:schemeClr val="tx1"/>
                </a:solidFill>
              </a:rPr>
              <a:t>Pejabat</a:t>
            </a:r>
            <a:r>
              <a:rPr lang="en-MY" sz="1200" b="1" dirty="0">
                <a:solidFill>
                  <a:schemeClr val="tx1"/>
                </a:solidFill>
              </a:rPr>
              <a:t>  </a:t>
            </a:r>
            <a:r>
              <a:rPr lang="en-MY" sz="1200" b="1" dirty="0" err="1">
                <a:solidFill>
                  <a:schemeClr val="tx1"/>
                </a:solidFill>
              </a:rPr>
              <a:t>Timbalan</a:t>
            </a:r>
            <a:r>
              <a:rPr lang="en-MY" sz="1200" b="1" dirty="0">
                <a:solidFill>
                  <a:schemeClr val="tx1"/>
                </a:solidFill>
              </a:rPr>
              <a:t> Naib </a:t>
            </a:r>
            <a:r>
              <a:rPr lang="en-MY" sz="1200" b="1" dirty="0" err="1">
                <a:solidFill>
                  <a:schemeClr val="tx1"/>
                </a:solidFill>
              </a:rPr>
              <a:t>Canselor</a:t>
            </a:r>
            <a:r>
              <a:rPr lang="en-MY" sz="1200" b="1" dirty="0">
                <a:solidFill>
                  <a:schemeClr val="tx1"/>
                </a:solidFill>
              </a:rPr>
              <a:t> (</a:t>
            </a:r>
            <a:r>
              <a:rPr lang="en-MY" sz="1200" b="1" dirty="0" err="1">
                <a:solidFill>
                  <a:schemeClr val="tx1"/>
                </a:solidFill>
              </a:rPr>
              <a:t>Jaringan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Industri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dan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Masyarakat</a:t>
            </a:r>
            <a:r>
              <a:rPr lang="en-MY" sz="1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" name="Flowchart: Terminator 35"/>
          <p:cNvSpPr/>
          <p:nvPr/>
        </p:nvSpPr>
        <p:spPr>
          <a:xfrm>
            <a:off x="10458076" y="4811992"/>
            <a:ext cx="1664519" cy="551089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err="1">
                <a:solidFill>
                  <a:schemeClr val="tx1"/>
                </a:solidFill>
              </a:rPr>
              <a:t>Pejabat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Strategi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Korporat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>
                <a:solidFill>
                  <a:schemeClr val="tx1"/>
                </a:solidFill>
              </a:rPr>
              <a:t>dan</a:t>
            </a:r>
            <a:r>
              <a:rPr lang="en-MY" sz="1200" b="1" dirty="0">
                <a:solidFill>
                  <a:schemeClr val="tx1"/>
                </a:solidFill>
              </a:rPr>
              <a:t> </a:t>
            </a:r>
            <a:r>
              <a:rPr lang="en-MY" sz="1200" b="1" dirty="0" err="1" smtClean="0">
                <a:solidFill>
                  <a:schemeClr val="tx1"/>
                </a:solidFill>
              </a:rPr>
              <a:t>Komunikasi</a:t>
            </a:r>
            <a:r>
              <a:rPr lang="en-MY" sz="1200" b="1" dirty="0" smtClean="0">
                <a:solidFill>
                  <a:schemeClr val="tx1"/>
                </a:solidFill>
              </a:rPr>
              <a:t> (PKP)</a:t>
            </a:r>
            <a:endParaRPr lang="en-MY" sz="1200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838444" y="1747539"/>
            <a:ext cx="537634" cy="712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9780778" y="1680482"/>
            <a:ext cx="140043" cy="1318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Oval 40"/>
          <p:cNvSpPr/>
          <p:nvPr/>
        </p:nvSpPr>
        <p:spPr>
          <a:xfrm>
            <a:off x="9543077" y="2537332"/>
            <a:ext cx="140043" cy="1318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9661244" y="2283351"/>
            <a:ext cx="760047" cy="32212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1"/>
            <a:endCxn id="51" idx="5"/>
          </p:cNvCxnSpPr>
          <p:nvPr/>
        </p:nvCxnSpPr>
        <p:spPr>
          <a:xfrm flipH="1" flipV="1">
            <a:off x="8199195" y="3000259"/>
            <a:ext cx="2210581" cy="534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1"/>
            <a:endCxn id="50" idx="6"/>
          </p:cNvCxnSpPr>
          <p:nvPr/>
        </p:nvCxnSpPr>
        <p:spPr>
          <a:xfrm flipH="1" flipV="1">
            <a:off x="8195139" y="3409875"/>
            <a:ext cx="2226151" cy="33788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055096" y="3343951"/>
            <a:ext cx="140043" cy="1318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1" name="Oval 50"/>
          <p:cNvSpPr/>
          <p:nvPr/>
        </p:nvSpPr>
        <p:spPr>
          <a:xfrm>
            <a:off x="8079661" y="2887721"/>
            <a:ext cx="140043" cy="1318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" name="TextBox 51"/>
          <p:cNvSpPr txBox="1"/>
          <p:nvPr/>
        </p:nvSpPr>
        <p:spPr>
          <a:xfrm>
            <a:off x="101761" y="1525035"/>
            <a:ext cx="135100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PENERAJU: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07710" y="960540"/>
            <a:ext cx="135100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PENERAJU: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7" y="300499"/>
            <a:ext cx="1649458" cy="731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2674" y="1086309"/>
            <a:ext cx="1536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2000" b="1" u="sng" dirty="0">
                <a:solidFill>
                  <a:srgbClr val="7030A0"/>
                </a:solidFill>
              </a:rPr>
              <a:t>Komponen </a:t>
            </a:r>
            <a:r>
              <a:rPr lang="ms-MY" sz="2000" b="1" u="sng" dirty="0" smtClean="0">
                <a:solidFill>
                  <a:srgbClr val="7030A0"/>
                </a:solidFill>
              </a:rPr>
              <a:t>1</a:t>
            </a:r>
            <a:endParaRPr lang="en-MY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645297" y="591208"/>
            <a:ext cx="1536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2000" b="1" u="sng" dirty="0">
                <a:solidFill>
                  <a:schemeClr val="accent6">
                    <a:lumMod val="75000"/>
                  </a:schemeClr>
                </a:solidFill>
              </a:rPr>
              <a:t>Komponen 2</a:t>
            </a:r>
            <a:endParaRPr lang="en-MY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689023" y="4065319"/>
            <a:ext cx="1536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2000" b="1" u="sng" dirty="0">
                <a:solidFill>
                  <a:srgbClr val="0070C0"/>
                </a:solidFill>
              </a:rPr>
              <a:t>Komponen 3</a:t>
            </a:r>
            <a:endParaRPr lang="en-MY" sz="2000" b="1" dirty="0"/>
          </a:p>
        </p:txBody>
      </p:sp>
      <p:sp>
        <p:nvSpPr>
          <p:cNvPr id="8" name="Right Arrow 7"/>
          <p:cNvSpPr/>
          <p:nvPr/>
        </p:nvSpPr>
        <p:spPr>
          <a:xfrm>
            <a:off x="1655120" y="1059746"/>
            <a:ext cx="213662" cy="51073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Right Arrow 34"/>
          <p:cNvSpPr/>
          <p:nvPr/>
        </p:nvSpPr>
        <p:spPr>
          <a:xfrm>
            <a:off x="5448727" y="735949"/>
            <a:ext cx="213662" cy="51073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5492010" y="4010005"/>
            <a:ext cx="213662" cy="5107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16</a:t>
            </a:fld>
            <a:endParaRPr lang="en-MY"/>
          </a:p>
        </p:txBody>
      </p:sp>
      <p:sp>
        <p:nvSpPr>
          <p:cNvPr id="44" name="TextBox 43"/>
          <p:cNvSpPr txBox="1"/>
          <p:nvPr/>
        </p:nvSpPr>
        <p:spPr>
          <a:xfrm>
            <a:off x="961" y="5935"/>
            <a:ext cx="352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KEPUTUSAN MESYUARAT  19 MAC 2018</a:t>
            </a:r>
            <a:endParaRPr lang="en-MY" sz="1600" dirty="0"/>
          </a:p>
        </p:txBody>
      </p:sp>
      <p:sp>
        <p:nvSpPr>
          <p:cNvPr id="10" name="Rectangle 9"/>
          <p:cNvSpPr/>
          <p:nvPr/>
        </p:nvSpPr>
        <p:spPr>
          <a:xfrm>
            <a:off x="7449671" y="833718"/>
            <a:ext cx="745468" cy="4961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30" name="Group 29"/>
          <p:cNvGrpSpPr/>
          <p:nvPr/>
        </p:nvGrpSpPr>
        <p:grpSpPr>
          <a:xfrm>
            <a:off x="8219705" y="499892"/>
            <a:ext cx="3304955" cy="586416"/>
            <a:chOff x="8219705" y="499892"/>
            <a:chExt cx="3304955" cy="586416"/>
          </a:xfrm>
        </p:grpSpPr>
        <p:cxnSp>
          <p:nvCxnSpPr>
            <p:cNvPr id="13" name="Elbow Connector 12"/>
            <p:cNvCxnSpPr/>
            <p:nvPr/>
          </p:nvCxnSpPr>
          <p:spPr>
            <a:xfrm rot="10800000" flipV="1">
              <a:off x="8219705" y="833717"/>
              <a:ext cx="571181" cy="252591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689861" y="499892"/>
              <a:ext cx="283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1" dirty="0" err="1" smtClean="0">
                  <a:solidFill>
                    <a:srgbClr val="C00000"/>
                  </a:solidFill>
                </a:rPr>
                <a:t>Peningkatan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markah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dari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20%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kepada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25% </a:t>
              </a:r>
              <a:endParaRPr lang="ms-MY" sz="1400" b="1" dirty="0">
                <a:solidFill>
                  <a:srgbClr val="C00000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1426" y="525468"/>
              <a:ext cx="408083" cy="408083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8536246" y="4367384"/>
            <a:ext cx="745468" cy="4961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39" name="Group 38"/>
          <p:cNvGrpSpPr/>
          <p:nvPr/>
        </p:nvGrpSpPr>
        <p:grpSpPr>
          <a:xfrm>
            <a:off x="9309788" y="4024018"/>
            <a:ext cx="2245334" cy="631530"/>
            <a:chOff x="9309788" y="4024018"/>
            <a:chExt cx="2245334" cy="631530"/>
          </a:xfrm>
        </p:grpSpPr>
        <p:cxnSp>
          <p:nvCxnSpPr>
            <p:cNvPr id="47" name="Elbow Connector 46"/>
            <p:cNvCxnSpPr/>
            <p:nvPr/>
          </p:nvCxnSpPr>
          <p:spPr>
            <a:xfrm rot="10800000" flipV="1">
              <a:off x="9325409" y="4402958"/>
              <a:ext cx="376839" cy="252590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9629345" y="4024018"/>
              <a:ext cx="19257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1" dirty="0" err="1" smtClean="0">
                  <a:solidFill>
                    <a:srgbClr val="C00000"/>
                  </a:solidFill>
                </a:rPr>
                <a:t>Pengurangan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markah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dari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20%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kepada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15% </a:t>
              </a:r>
              <a:endParaRPr lang="ms-MY" sz="1400" b="1" dirty="0">
                <a:solidFill>
                  <a:srgbClr val="C00000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9788" y="4059808"/>
              <a:ext cx="408083" cy="408083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6124847" y="2787272"/>
            <a:ext cx="1954814" cy="8397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32" name="Group 31"/>
          <p:cNvGrpSpPr/>
          <p:nvPr/>
        </p:nvGrpSpPr>
        <p:grpSpPr>
          <a:xfrm>
            <a:off x="5678727" y="3474798"/>
            <a:ext cx="3070782" cy="595239"/>
            <a:chOff x="5678727" y="3474798"/>
            <a:chExt cx="3070782" cy="595239"/>
          </a:xfrm>
        </p:grpSpPr>
        <p:cxnSp>
          <p:nvCxnSpPr>
            <p:cNvPr id="59" name="Elbow Connector 58"/>
            <p:cNvCxnSpPr/>
            <p:nvPr/>
          </p:nvCxnSpPr>
          <p:spPr>
            <a:xfrm flipV="1">
              <a:off x="5678727" y="3474798"/>
              <a:ext cx="401950" cy="331786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86790" y="3611454"/>
              <a:ext cx="26627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1" dirty="0" err="1" smtClean="0">
                  <a:solidFill>
                    <a:srgbClr val="C00000"/>
                  </a:solidFill>
                </a:rPr>
                <a:t>Menjadi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komponen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berasingan</a:t>
              </a:r>
              <a:endParaRPr lang="ms-MY" sz="1400" b="1" dirty="0">
                <a:solidFill>
                  <a:srgbClr val="C00000"/>
                </a:solidFill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8608" y="3661954"/>
              <a:ext cx="408083" cy="408083"/>
            </a:xfrm>
            <a:prstGeom prst="rect">
              <a:avLst/>
            </a:prstGeom>
          </p:spPr>
        </p:pic>
      </p:grpSp>
      <p:sp>
        <p:nvSpPr>
          <p:cNvPr id="61" name="Rectangle 60"/>
          <p:cNvSpPr/>
          <p:nvPr/>
        </p:nvSpPr>
        <p:spPr>
          <a:xfrm>
            <a:off x="6154745" y="5052853"/>
            <a:ext cx="3170664" cy="7258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65" name="Group 64"/>
          <p:cNvGrpSpPr/>
          <p:nvPr/>
        </p:nvGrpSpPr>
        <p:grpSpPr>
          <a:xfrm>
            <a:off x="8908981" y="5799600"/>
            <a:ext cx="2316085" cy="676334"/>
            <a:chOff x="8908981" y="5799600"/>
            <a:chExt cx="2316085" cy="676334"/>
          </a:xfrm>
        </p:grpSpPr>
        <p:cxnSp>
          <p:nvCxnSpPr>
            <p:cNvPr id="62" name="Elbow Connector 61"/>
            <p:cNvCxnSpPr/>
            <p:nvPr/>
          </p:nvCxnSpPr>
          <p:spPr>
            <a:xfrm rot="16200000" flipV="1">
              <a:off x="8868049" y="5840532"/>
              <a:ext cx="340609" cy="258746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9299289" y="6059315"/>
              <a:ext cx="19257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C00000"/>
                  </a:solidFill>
                </a:rPr>
                <a:t>2 sub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komponen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dinilai</a:t>
              </a:r>
              <a:endParaRPr lang="ms-MY" sz="1400" b="1" dirty="0">
                <a:solidFill>
                  <a:srgbClr val="C00000"/>
                </a:solidFill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7326" y="6067851"/>
              <a:ext cx="408083" cy="408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94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" grpId="0" animBg="1"/>
      <p:bldP spid="55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62907"/>
            <a:ext cx="9502923" cy="568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5447" y="459692"/>
            <a:ext cx="8768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000" dirty="0" smtClean="0">
                <a:solidFill>
                  <a:srgbClr val="C00000"/>
                </a:solidFill>
              </a:rPr>
              <a:t>RINGKASAN PERUBAHAN</a:t>
            </a:r>
            <a:endParaRPr lang="ms-MY" sz="20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8982" y="101081"/>
            <a:ext cx="2150104" cy="7764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7" y="300499"/>
            <a:ext cx="1649458" cy="73136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17</a:t>
            </a:fld>
            <a:endParaRPr lang="en-MY"/>
          </a:p>
        </p:txBody>
      </p:sp>
      <p:sp>
        <p:nvSpPr>
          <p:cNvPr id="44" name="TextBox 43"/>
          <p:cNvSpPr txBox="1"/>
          <p:nvPr/>
        </p:nvSpPr>
        <p:spPr>
          <a:xfrm>
            <a:off x="961" y="5935"/>
            <a:ext cx="352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KEPUTUSAN MESYUARAT  19 MAC 2018</a:t>
            </a:r>
            <a:endParaRPr lang="en-MY" sz="16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259" y="247420"/>
            <a:ext cx="1018433" cy="10184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1951" y="1712446"/>
            <a:ext cx="797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ms-MY" b="1" dirty="0" smtClean="0">
                <a:solidFill>
                  <a:srgbClr val="FF3737"/>
                </a:solidFill>
              </a:rPr>
              <a:t>Peningkatan markah </a:t>
            </a:r>
            <a:r>
              <a:rPr lang="ms-MY" b="1" dirty="0" smtClean="0"/>
              <a:t>Wajaran bagi </a:t>
            </a:r>
            <a:r>
              <a:rPr lang="ms-MY" b="1" dirty="0" smtClean="0">
                <a:solidFill>
                  <a:schemeClr val="accent6">
                    <a:lumMod val="75000"/>
                  </a:schemeClr>
                </a:solidFill>
              </a:rPr>
              <a:t>Komponen Transformasi </a:t>
            </a:r>
            <a:r>
              <a:rPr lang="ms-MY" b="1" dirty="0" smtClean="0"/>
              <a:t>dari 20% kepada 25%; </a:t>
            </a:r>
            <a:endParaRPr lang="ms-MY" b="1" dirty="0"/>
          </a:p>
        </p:txBody>
      </p:sp>
      <p:sp>
        <p:nvSpPr>
          <p:cNvPr id="20" name="Oval 19"/>
          <p:cNvSpPr/>
          <p:nvPr/>
        </p:nvSpPr>
        <p:spPr>
          <a:xfrm>
            <a:off x="1259928" y="1668431"/>
            <a:ext cx="502023" cy="48205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ms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61951" y="2298736"/>
            <a:ext cx="8314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ms-MY" b="1" dirty="0" smtClean="0"/>
              <a:t>Sub komponen Jaringan Komuniti dan Kelestarian Hijau di bawah </a:t>
            </a:r>
            <a:r>
              <a:rPr lang="ms-MY" b="1" dirty="0" smtClean="0">
                <a:solidFill>
                  <a:schemeClr val="accent6">
                    <a:lumMod val="75000"/>
                  </a:schemeClr>
                </a:solidFill>
              </a:rPr>
              <a:t>Komponen Transformasi</a:t>
            </a:r>
            <a:r>
              <a:rPr lang="ms-MY" b="1" dirty="0" smtClean="0"/>
              <a:t> menjadi </a:t>
            </a:r>
            <a:r>
              <a:rPr lang="ms-MY" b="1" dirty="0" smtClean="0">
                <a:solidFill>
                  <a:srgbClr val="FF3737"/>
                </a:solidFill>
              </a:rPr>
              <a:t>komponen berasingan </a:t>
            </a:r>
            <a:r>
              <a:rPr lang="ms-MY" b="1" dirty="0" smtClean="0"/>
              <a:t>dan bukan pilihan sebagaimana tahun 2017 dengan markah 10% setiap sub komponen;</a:t>
            </a:r>
            <a:endParaRPr lang="ms-MY" b="1" dirty="0"/>
          </a:p>
        </p:txBody>
      </p:sp>
      <p:sp>
        <p:nvSpPr>
          <p:cNvPr id="62" name="Oval 61"/>
          <p:cNvSpPr/>
          <p:nvPr/>
        </p:nvSpPr>
        <p:spPr>
          <a:xfrm>
            <a:off x="1275013" y="2370823"/>
            <a:ext cx="502023" cy="48205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ms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46866" y="3266135"/>
            <a:ext cx="831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ms-MY" b="1" dirty="0">
                <a:solidFill>
                  <a:srgbClr val="FF3737"/>
                </a:solidFill>
              </a:rPr>
              <a:t>3 kriteria dengan markah tertinggi </a:t>
            </a:r>
            <a:r>
              <a:rPr lang="ms-MY" b="1" dirty="0"/>
              <a:t>akan dipilih daripada 4 kriteria dalam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Komponen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Transformasi</a:t>
            </a:r>
            <a:r>
              <a:rPr lang="ms-MY" b="1" dirty="0" smtClean="0"/>
              <a:t> </a:t>
            </a:r>
            <a:r>
              <a:rPr lang="ms-MY" b="1" dirty="0"/>
              <a:t>dengan markah wajaran sebanyak 25</a:t>
            </a:r>
            <a:r>
              <a:rPr lang="ms-MY" b="1" dirty="0" smtClean="0"/>
              <a:t>%;</a:t>
            </a:r>
            <a:endParaRPr lang="ms-MY" b="1" dirty="0"/>
          </a:p>
        </p:txBody>
      </p:sp>
      <p:sp>
        <p:nvSpPr>
          <p:cNvPr id="64" name="Oval 63"/>
          <p:cNvSpPr/>
          <p:nvPr/>
        </p:nvSpPr>
        <p:spPr>
          <a:xfrm>
            <a:off x="1229758" y="3255336"/>
            <a:ext cx="502023" cy="48205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ms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61951" y="4086387"/>
            <a:ext cx="831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ms-MY" b="1" dirty="0" smtClean="0">
                <a:solidFill>
                  <a:srgbClr val="FF0000"/>
                </a:solidFill>
              </a:rPr>
              <a:t>Pengurangan markah Wajaran </a:t>
            </a:r>
            <a:r>
              <a:rPr lang="ms-MY" b="1" dirty="0" smtClean="0"/>
              <a:t>bagi </a:t>
            </a:r>
            <a:r>
              <a:rPr lang="ms-MY" b="1" dirty="0" smtClean="0">
                <a:solidFill>
                  <a:srgbClr val="0070C0"/>
                </a:solidFill>
              </a:rPr>
              <a:t>Komponen Pengurusan Pelanggan </a:t>
            </a:r>
            <a:r>
              <a:rPr lang="ms-MY" b="1" dirty="0" smtClean="0"/>
              <a:t>dari 20% kepada 15</a:t>
            </a:r>
            <a:r>
              <a:rPr lang="en-US" b="1" dirty="0" smtClean="0"/>
              <a:t>%; </a:t>
            </a:r>
            <a:endParaRPr lang="ms-MY" b="1" dirty="0"/>
          </a:p>
        </p:txBody>
      </p:sp>
      <p:sp>
        <p:nvSpPr>
          <p:cNvPr id="66" name="Oval 65"/>
          <p:cNvSpPr/>
          <p:nvPr/>
        </p:nvSpPr>
        <p:spPr>
          <a:xfrm>
            <a:off x="1244843" y="4075588"/>
            <a:ext cx="502023" cy="48205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ms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61951" y="4926176"/>
            <a:ext cx="831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ms-MY" b="1" dirty="0" smtClean="0"/>
              <a:t>Hanya </a:t>
            </a:r>
            <a:r>
              <a:rPr lang="ms-MY" b="1" dirty="0" smtClean="0">
                <a:solidFill>
                  <a:srgbClr val="FF0000"/>
                </a:solidFill>
              </a:rPr>
              <a:t>2 sub komponen dinilai </a:t>
            </a:r>
            <a:r>
              <a:rPr lang="ms-MY" b="1" dirty="0" smtClean="0"/>
              <a:t>di bawah </a:t>
            </a:r>
            <a:r>
              <a:rPr lang="ms-MY" b="1" dirty="0" smtClean="0">
                <a:solidFill>
                  <a:srgbClr val="0070C0"/>
                </a:solidFill>
              </a:rPr>
              <a:t>Komponen Pengurusan Pelanggan </a:t>
            </a:r>
            <a:r>
              <a:rPr lang="ms-MY" b="1" dirty="0" smtClean="0"/>
              <a:t>iaitu Kajian Kepuasan Pelanggan dan Pencapaian Piagam Pelanggan. </a:t>
            </a:r>
            <a:endParaRPr lang="ms-MY" b="1" dirty="0"/>
          </a:p>
        </p:txBody>
      </p:sp>
      <p:sp>
        <p:nvSpPr>
          <p:cNvPr id="68" name="Oval 67"/>
          <p:cNvSpPr/>
          <p:nvPr/>
        </p:nvSpPr>
        <p:spPr>
          <a:xfrm>
            <a:off x="1244843" y="4915377"/>
            <a:ext cx="502023" cy="48205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ms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9086" y="84584"/>
            <a:ext cx="728405" cy="11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38" y="6188743"/>
            <a:ext cx="11187570" cy="669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167" y="5322057"/>
            <a:ext cx="3448050" cy="1323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6940" y="2402981"/>
            <a:ext cx="559349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ms-MY" sz="2400" b="1" spc="300" dirty="0" smtClean="0">
                <a:solidFill>
                  <a:srgbClr val="C00000"/>
                </a:solidFill>
                <a:effectLst/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Senarai </a:t>
            </a:r>
            <a:r>
              <a:rPr lang="ms-MY" sz="2400" b="1" spc="300" dirty="0" smtClean="0">
                <a:solidFill>
                  <a:srgbClr val="C00000"/>
                </a:solidFill>
                <a:effectLst/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 Tanggung Jawab (PTJ) yang Dinilai</a:t>
            </a:r>
            <a:endParaRPr lang="en-MY" sz="2400" b="1" spc="300" dirty="0" smtClean="0">
              <a:solidFill>
                <a:srgbClr val="C00000"/>
              </a:solidFill>
              <a:latin typeface="Copperplate Gothic Light" panose="020E05070202060204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56" y="378845"/>
            <a:ext cx="1649458" cy="7313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18</a:t>
            </a:fld>
            <a:endParaRPr lang="en-MY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9070" y="221109"/>
            <a:ext cx="728405" cy="11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38" y="6205835"/>
            <a:ext cx="11187570" cy="669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2200" y="44142"/>
            <a:ext cx="1743342" cy="66940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20832"/>
              </p:ext>
            </p:extLst>
          </p:nvPr>
        </p:nvGraphicFramePr>
        <p:xfrm>
          <a:off x="1298962" y="1481820"/>
          <a:ext cx="5221479" cy="4718877"/>
        </p:xfrm>
        <a:graphic>
          <a:graphicData uri="http://schemas.openxmlformats.org/drawingml/2006/table">
            <a:tbl>
              <a:tblPr/>
              <a:tblGrid>
                <a:gridCol w="407091"/>
                <a:gridCol w="1058903"/>
                <a:gridCol w="3755485"/>
              </a:tblGrid>
              <a:tr h="3289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BIL.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ENTITI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NAMA PUSAT TANGGUNGJAWAB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Pejabat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Pendaftar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Pejabat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Bursar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Pejabat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Pembangunan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Pengurusan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Pejabat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Penasihat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Undang-Undang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MY" sz="1000" dirty="0"/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Pejabat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Bahagian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Pentadbiran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Pejabat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Naib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Canselor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MY" sz="1000" dirty="0"/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Pejabat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Strategi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Korporat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Komunikasi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2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MY" sz="1000" dirty="0"/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Pejabat</a:t>
                      </a:r>
                      <a:endParaRPr lang="en-MY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Pengurusan Keselamatan dan Kesihatan Pekerjaan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endParaRPr lang="en-MY" sz="1000" dirty="0"/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Pengurusan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Penyelidikan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</a:t>
                      </a:r>
                      <a:endParaRPr lang="en-MY" sz="1000" dirty="0"/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Pembangunan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Akademik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Transformasi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Komuniti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Jaminan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Kualiti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Antarabangsa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Hubungan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Jaringan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Alumni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Sukan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Kokurikulum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Pembangunan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Pelajar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Pembangunan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Keusahawanan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Kebolehpasaran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Graduan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Pemajuan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Kompetensi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Bahasa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54756"/>
              </p:ext>
            </p:extLst>
          </p:nvPr>
        </p:nvGraphicFramePr>
        <p:xfrm>
          <a:off x="6569476" y="1530833"/>
          <a:ext cx="5195946" cy="4657910"/>
        </p:xfrm>
        <a:graphic>
          <a:graphicData uri="http://schemas.openxmlformats.org/drawingml/2006/table">
            <a:tbl>
              <a:tblPr/>
              <a:tblGrid>
                <a:gridCol w="461902"/>
                <a:gridCol w="892709"/>
                <a:gridCol w="3841335"/>
              </a:tblGrid>
              <a:tr h="2124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MY" sz="1200" dirty="0"/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Islam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Kebudayaan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Kesenian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Sultan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Salahuddin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Abdul Aziz Shah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Kesihatan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Pembangunan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Maklumat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Komunikasi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Pengimejan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Diagnostik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Nuklear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Sumber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Kanser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Asasi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Sains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Pertanian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Pusat</a:t>
                      </a:r>
                      <a:endParaRPr lang="en-MY" sz="1200" dirty="0"/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Wakaf</a:t>
                      </a:r>
                      <a:r>
                        <a:rPr lang="en-US" sz="1200" dirty="0" smtClean="0"/>
                        <a:t>, Zakat &amp; </a:t>
                      </a:r>
                      <a:r>
                        <a:rPr lang="en-US" sz="1200" dirty="0" err="1" smtClean="0"/>
                        <a:t>Endowmen</a:t>
                      </a:r>
                      <a:endParaRPr lang="en-MY" sz="1200" dirty="0"/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Bahagian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Dalam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Bahagian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Kaunseling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Bahagian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Bahagian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Kemasukan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Bahagian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Urus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Tadbir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Akademik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Bahagian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Hal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Ehwal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Pelajar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81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Bahagian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Keselamatan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Perkhidmatan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Putra Science Park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Perkhidmatan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Perpustakaan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Sultan Abdul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Samad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Perkhidmatan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Taman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Pertanian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Perkhidmatan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Penerbit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</a:t>
                      </a:r>
                      <a:endParaRPr lang="en-MY" sz="1200" dirty="0"/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Sekolah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Pengajian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Siswazah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Akademi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Sukan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38997" y="537558"/>
            <a:ext cx="9673840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Mesyuarat</a:t>
            </a:r>
            <a:r>
              <a:rPr lang="en-US" sz="1400" dirty="0" smtClean="0"/>
              <a:t> </a:t>
            </a:r>
            <a:r>
              <a:rPr lang="en-US" sz="1400" dirty="0" err="1" smtClean="0"/>
              <a:t>bersetuju</a:t>
            </a:r>
            <a:r>
              <a:rPr lang="en-US" sz="1400" dirty="0" smtClean="0"/>
              <a:t> agar </a:t>
            </a:r>
            <a:r>
              <a:rPr lang="en-US" sz="1400" dirty="0" err="1" smtClean="0"/>
              <a:t>Peneraju</a:t>
            </a:r>
            <a:r>
              <a:rPr lang="en-US" sz="1400" dirty="0" smtClean="0"/>
              <a:t> Sub </a:t>
            </a:r>
            <a:r>
              <a:rPr lang="en-US" sz="1400" dirty="0" err="1" smtClean="0"/>
              <a:t>Komponen</a:t>
            </a:r>
            <a:r>
              <a:rPr lang="en-US" sz="1400" dirty="0" smtClean="0"/>
              <a:t> </a:t>
            </a:r>
            <a:r>
              <a:rPr lang="en-US" sz="1400" dirty="0" err="1" smtClean="0"/>
              <a:t>merujuk</a:t>
            </a:r>
            <a:r>
              <a:rPr lang="en-US" sz="1400" dirty="0" smtClean="0"/>
              <a:t> </a:t>
            </a:r>
            <a:r>
              <a:rPr lang="en-US" sz="1400" dirty="0" err="1" smtClean="0"/>
              <a:t>senarai</a:t>
            </a:r>
            <a:r>
              <a:rPr lang="en-US" sz="1400" dirty="0" smtClean="0"/>
              <a:t> PTJ di </a:t>
            </a:r>
            <a:r>
              <a:rPr lang="en-US" sz="1400" dirty="0" err="1" smtClean="0"/>
              <a:t>bawah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meneliti</a:t>
            </a:r>
            <a:r>
              <a:rPr lang="en-US" sz="1400" dirty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mengenalpasti</a:t>
            </a:r>
            <a:r>
              <a:rPr lang="en-US" sz="1400" dirty="0" smtClean="0"/>
              <a:t> PTJ yang </a:t>
            </a:r>
            <a:r>
              <a:rPr lang="en-US" sz="1400" dirty="0" err="1" smtClean="0"/>
              <a:t>terlibat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penilaian</a:t>
            </a:r>
            <a:r>
              <a:rPr lang="en-US" sz="1400" dirty="0" smtClean="0"/>
              <a:t> sub </a:t>
            </a:r>
            <a:r>
              <a:rPr lang="en-US" sz="1400" dirty="0" err="1" smtClean="0"/>
              <a:t>komponen</a:t>
            </a:r>
            <a:r>
              <a:rPr lang="en-US" sz="1400" dirty="0" smtClean="0"/>
              <a:t> </a:t>
            </a:r>
            <a:r>
              <a:rPr lang="en-US" sz="1400" dirty="0" err="1" smtClean="0"/>
              <a:t>masing-masing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mengemukakan</a:t>
            </a:r>
            <a:r>
              <a:rPr lang="en-US" sz="1400" dirty="0" smtClean="0"/>
              <a:t>  </a:t>
            </a:r>
            <a:r>
              <a:rPr lang="en-US" sz="1400" dirty="0" err="1" smtClean="0"/>
              <a:t>senarai</a:t>
            </a:r>
            <a:r>
              <a:rPr lang="en-US" sz="1400" dirty="0" smtClean="0"/>
              <a:t> PTJ yang </a:t>
            </a:r>
            <a:r>
              <a:rPr lang="en-US" sz="1400" dirty="0" err="1" smtClean="0"/>
              <a:t>terlibat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. </a:t>
            </a:r>
            <a:r>
              <a:rPr lang="en-US" sz="1400" dirty="0" err="1" smtClean="0"/>
              <a:t>Sekiranya</a:t>
            </a:r>
            <a:r>
              <a:rPr lang="en-US" sz="1400" dirty="0" smtClean="0"/>
              <a:t> PTJ yang </a:t>
            </a:r>
            <a:r>
              <a:rPr lang="en-US" sz="1400" dirty="0" err="1" smtClean="0"/>
              <a:t>tersenarai</a:t>
            </a:r>
            <a:r>
              <a:rPr lang="en-US" sz="1400" dirty="0" smtClean="0"/>
              <a:t>  di </a:t>
            </a:r>
            <a:r>
              <a:rPr lang="en-US" sz="1400" dirty="0" err="1" smtClean="0"/>
              <a:t>bawah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terlibat</a:t>
            </a:r>
            <a:r>
              <a:rPr lang="en-US" sz="1400" dirty="0" smtClean="0"/>
              <a:t>, </a:t>
            </a:r>
            <a:r>
              <a:rPr lang="en-US" sz="1400" dirty="0" err="1" smtClean="0"/>
              <a:t>markah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diberi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dikira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berkaitan</a:t>
            </a:r>
            <a:r>
              <a:rPr lang="en-US" sz="1400" dirty="0" smtClean="0"/>
              <a:t> (NA).</a:t>
            </a:r>
            <a:endParaRPr lang="en-MY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715" y="1452111"/>
            <a:ext cx="842154" cy="4119747"/>
          </a:xfrm>
          <a:prstGeom prst="rect">
            <a:avLst/>
          </a:prstGeom>
          <a:solidFill>
            <a:srgbClr val="C00000"/>
          </a:solidFill>
        </p:spPr>
        <p:txBody>
          <a:bodyPr vert="wordArtVert"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SENARAI PTJ AKAN DINILAI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56" y="378845"/>
            <a:ext cx="1649458" cy="7313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26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73598" y="1418547"/>
            <a:ext cx="2520779" cy="2741561"/>
          </a:xfrm>
          <a:noFill/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ANUGERAH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PENARAFAN BINTANG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PENGURUSAN PENTADBIRAN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2017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7" y="319965"/>
            <a:ext cx="1652159" cy="7315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/>
          <a:srcRect b="36383"/>
          <a:stretch/>
        </p:blipFill>
        <p:spPr>
          <a:xfrm>
            <a:off x="398919" y="4201298"/>
            <a:ext cx="2470135" cy="6033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32" y="192692"/>
            <a:ext cx="792870" cy="12258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312815"/>
            <a:ext cx="8822724" cy="52556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047530" y="369198"/>
            <a:ext cx="9050402" cy="48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 PENARAFAN BINTANG PENGURUSAN PENTADBIRAN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MY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3115862" y="1403710"/>
          <a:ext cx="3911014" cy="4122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590"/>
                <a:gridCol w="1308755"/>
                <a:gridCol w="926517"/>
                <a:gridCol w="962152"/>
              </a:tblGrid>
              <a:tr h="69714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PENARAFAN BINTANG HKIP </a:t>
                      </a: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UPM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32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FAKULTI</a:t>
                      </a:r>
                      <a:endParaRPr lang="ms-MY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552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PENARAFAN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BIL. </a:t>
                      </a:r>
                      <a:r>
                        <a:rPr lang="ms-MY" sz="1600" b="1" dirty="0" smtClean="0">
                          <a:effectLst/>
                        </a:rPr>
                        <a:t>PTJ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BIL. PTJ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01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5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1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4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1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1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1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1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6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0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145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PTJ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478" y="3112499"/>
            <a:ext cx="5046178" cy="338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545" y="2707547"/>
            <a:ext cx="1209795" cy="294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9973" t="7346"/>
          <a:stretch/>
        </p:blipFill>
        <p:spPr>
          <a:xfrm>
            <a:off x="3944828" y="3119157"/>
            <a:ext cx="966021" cy="276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/>
          <a:srcRect l="40195" t="12751" r="1"/>
          <a:stretch/>
        </p:blipFill>
        <p:spPr>
          <a:xfrm>
            <a:off x="4017456" y="3511667"/>
            <a:ext cx="863291" cy="311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58923" t="12751" r="1" b="10417"/>
          <a:stretch/>
        </p:blipFill>
        <p:spPr>
          <a:xfrm>
            <a:off x="4144387" y="3935064"/>
            <a:ext cx="592952" cy="27447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l="77988" t="12889" r="1" b="10417"/>
          <a:stretch/>
        </p:blipFill>
        <p:spPr>
          <a:xfrm>
            <a:off x="4268968" y="4321247"/>
            <a:ext cx="317739" cy="273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138191" y="1581665"/>
            <a:ext cx="3414477" cy="151696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150430" y="2737834"/>
            <a:ext cx="20857" cy="13119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3091" t="27875" r="2743" b="23298"/>
          <a:stretch/>
        </p:blipFill>
        <p:spPr>
          <a:xfrm>
            <a:off x="8021446" y="855270"/>
            <a:ext cx="3076486" cy="68366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2</a:t>
            </a:fld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b="80786"/>
          <a:stretch/>
        </p:blipFill>
        <p:spPr>
          <a:xfrm>
            <a:off x="3115862" y="1244532"/>
            <a:ext cx="4400234" cy="9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0944"/>
            <a:ext cx="11187570" cy="669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5069" y="17756"/>
            <a:ext cx="1257461" cy="48283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8586"/>
              </p:ext>
            </p:extLst>
          </p:nvPr>
        </p:nvGraphicFramePr>
        <p:xfrm>
          <a:off x="2359423" y="781631"/>
          <a:ext cx="3810640" cy="5407112"/>
        </p:xfrm>
        <a:graphic>
          <a:graphicData uri="http://schemas.openxmlformats.org/drawingml/2006/table">
            <a:tbl>
              <a:tblPr/>
              <a:tblGrid>
                <a:gridCol w="435835"/>
                <a:gridCol w="1093862"/>
                <a:gridCol w="2280943"/>
              </a:tblGrid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</a:t>
                      </a:r>
                      <a:endParaRPr lang="en-MY" dirty="0"/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Mohamad Rashid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Kedua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 Dr. Ismail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Canselor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Kelima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Keenam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Sultan Alaeddin Suleiman Shah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 Perak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Pendeta Za'ba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Sepuluh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Sebelas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Dua Belas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Tiga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Belas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Empat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Belas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Lima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Belas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Enam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Belas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Tujuh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Belas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Kolej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Sri Rajang,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Kampus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Bintulu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Pertanian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Perhutanan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58</a:t>
                      </a:r>
                      <a:endParaRPr lang="en-MY" sz="1200" dirty="0"/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Perubatan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Veterinar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</a:t>
                      </a:r>
                      <a:endParaRPr lang="en-MY" sz="1200" dirty="0"/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Pengurusan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61836"/>
              </p:ext>
            </p:extLst>
          </p:nvPr>
        </p:nvGraphicFramePr>
        <p:xfrm>
          <a:off x="6665720" y="454139"/>
          <a:ext cx="4307081" cy="5687999"/>
        </p:xfrm>
        <a:graphic>
          <a:graphicData uri="http://schemas.openxmlformats.org/drawingml/2006/table">
            <a:tbl>
              <a:tblPr/>
              <a:tblGrid>
                <a:gridCol w="418743"/>
                <a:gridCol w="640935"/>
                <a:gridCol w="3247403"/>
              </a:tblGrid>
              <a:tr h="1740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MY" dirty="0"/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Kejuruteraan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Pengajian Pendidikan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Sains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Sains dan Teknologi Makanan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Ekologi Manusia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Bahasa Moden dan Komunikasi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Rekabentuk dan Senibina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Perubatan dan Sains Kesihatan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Sains Komputer dan Teknologi Maklumat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Bioteknologi dan Sains Biomolekul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Pengajian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Alam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Sekitar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Fakulti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Sains Pertanian dan Makanan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Biosains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Teknologi Maju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Penyelidikan Penuaan Malaysia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Penyelidikan Matematik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Kajian Dasar Pertanian dan Makanan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Penyelidikan Produk Halal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Pengajian Sains Sosial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Pertanian Tropika dan Sekuriti Makanan</a:t>
                      </a: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Perhutanan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Tropika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Produk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Hutan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81</a:t>
                      </a:r>
                      <a:endParaRPr lang="en-MY" sz="1200" dirty="0"/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Kajian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Perladangan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82</a:t>
                      </a:r>
                      <a:endParaRPr lang="en-MY" sz="1200" dirty="0"/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Antarabangsa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Akuakultur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Sains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Akuatik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(I-AQUAS)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73" marR="4973" marT="4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0005" y="1529024"/>
            <a:ext cx="842154" cy="4119747"/>
          </a:xfrm>
          <a:prstGeom prst="rect">
            <a:avLst/>
          </a:prstGeom>
          <a:solidFill>
            <a:srgbClr val="C00000"/>
          </a:solidFill>
        </p:spPr>
        <p:txBody>
          <a:bodyPr vert="wordArtVert"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SENARAI PTJ AKAN DINILAI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56" y="378845"/>
            <a:ext cx="1649458" cy="7313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22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38" y="6188743"/>
            <a:ext cx="11187570" cy="669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167" y="5322057"/>
            <a:ext cx="3448050" cy="1323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01361" y="2586370"/>
            <a:ext cx="4703806" cy="659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s-MY" sz="2800" b="1" dirty="0" smtClean="0">
                <a:solidFill>
                  <a:srgbClr val="C00000"/>
                </a:solidFill>
                <a:effectLst/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Takwim </a:t>
            </a:r>
            <a:r>
              <a:rPr lang="ms-MY" sz="2800" b="1" dirty="0" smtClean="0">
                <a:solidFill>
                  <a:srgbClr val="C00000"/>
                </a:solidFill>
                <a:effectLst/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endParaRPr lang="en-MY" sz="2800" b="1" dirty="0" smtClean="0">
              <a:solidFill>
                <a:srgbClr val="C00000"/>
              </a:solidFill>
              <a:latin typeface="Copperplate Gothic Light" panose="020E05070202060204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56" y="378845"/>
            <a:ext cx="1649458" cy="7313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21</a:t>
            </a:fld>
            <a:endParaRPr lang="en-MY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9070" y="221109"/>
            <a:ext cx="728405" cy="11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29592"/>
              </p:ext>
            </p:extLst>
          </p:nvPr>
        </p:nvGraphicFramePr>
        <p:xfrm>
          <a:off x="295837" y="506684"/>
          <a:ext cx="11759505" cy="56375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1552"/>
                <a:gridCol w="6750304"/>
                <a:gridCol w="873681"/>
                <a:gridCol w="320133"/>
                <a:gridCol w="321329"/>
                <a:gridCol w="321329"/>
                <a:gridCol w="311771"/>
                <a:gridCol w="280714"/>
                <a:gridCol w="319535"/>
                <a:gridCol w="325508"/>
                <a:gridCol w="325508"/>
                <a:gridCol w="322521"/>
                <a:gridCol w="306992"/>
                <a:gridCol w="324314"/>
                <a:gridCol w="324314"/>
              </a:tblGrid>
              <a:tr h="451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 err="1">
                          <a:effectLst/>
                        </a:rPr>
                        <a:t>Bil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 err="1">
                          <a:effectLst/>
                        </a:rPr>
                        <a:t>Perkara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 err="1">
                          <a:effectLst/>
                        </a:rPr>
                        <a:t>Cadangan</a:t>
                      </a:r>
                      <a:r>
                        <a:rPr lang="en-MY" sz="1000" dirty="0">
                          <a:effectLst/>
                        </a:rPr>
                        <a:t> </a:t>
                      </a:r>
                      <a:endParaRPr lang="en-MY" sz="105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 err="1">
                          <a:effectLst/>
                        </a:rPr>
                        <a:t>Tarikh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>
                          <a:effectLst/>
                        </a:rPr>
                        <a:t>Jan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>
                          <a:effectLst/>
                        </a:rPr>
                        <a:t>Feb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>
                          <a:effectLst/>
                        </a:rPr>
                        <a:t>Mac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>
                          <a:effectLst/>
                        </a:rPr>
                        <a:t>April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>
                          <a:effectLst/>
                        </a:rPr>
                        <a:t>Mei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>
                          <a:effectLst/>
                        </a:rPr>
                        <a:t>Jun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 err="1">
                          <a:effectLst/>
                        </a:rPr>
                        <a:t>Julai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 err="1">
                          <a:effectLst/>
                        </a:rPr>
                        <a:t>Ogos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>
                          <a:effectLst/>
                        </a:rPr>
                        <a:t>Sept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 err="1">
                          <a:effectLst/>
                        </a:rPr>
                        <a:t>Okt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>
                          <a:effectLst/>
                        </a:rPr>
                        <a:t>Nov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600" dirty="0">
                          <a:effectLst/>
                        </a:rPr>
                        <a:t>Dis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 vert="wordArtVert"/>
                </a:tc>
              </a:tr>
              <a:tr h="249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1.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Memohon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HKIP 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JPU </a:t>
                      </a:r>
                      <a:endParaRPr lang="en-MY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JAN</a:t>
                      </a:r>
                      <a:endParaRPr lang="en-MY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MY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331996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 </a:t>
                      </a:r>
                      <a:r>
                        <a:rPr lang="en-MY" sz="1000" dirty="0" smtClean="0">
                          <a:effectLst/>
                        </a:rPr>
                        <a:t>2</a:t>
                      </a:r>
                      <a:r>
                        <a:rPr lang="en-MY" sz="1000" dirty="0" smtClean="0">
                          <a:effectLst/>
                        </a:rPr>
                        <a:t>.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Jkuasa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Induk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APBPP </a:t>
                      </a:r>
                      <a:endParaRPr lang="en-MY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MY" sz="105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33199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1200" b="1" u="sng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200" b="1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MY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Pemakluman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 APBPP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serta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PTJ </a:t>
                      </a:r>
                      <a:endParaRPr lang="en-MY" sz="12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dinilai</a:t>
                      </a:r>
                      <a:endParaRPr lang="en-MY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MY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19MAC</a:t>
                      </a:r>
                      <a:endParaRPr lang="en-MY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16599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1200" b="1" u="sng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2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Pengesahan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APBPP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penentuan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pemenang</a:t>
                      </a:r>
                      <a:endParaRPr lang="en-MY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23 OKT</a:t>
                      </a:r>
                      <a:endParaRPr lang="en-MY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16599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1200" b="1" u="sng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2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Post 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mortem</a:t>
                      </a:r>
                      <a:endParaRPr lang="en-MY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 DIS</a:t>
                      </a:r>
                      <a:endParaRPr lang="en-MY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70C0"/>
                    </a:solidFill>
                  </a:tcPr>
                </a:tc>
              </a:tr>
              <a:tr h="33199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 </a:t>
                      </a:r>
                      <a:r>
                        <a:rPr lang="en-MY" sz="1000" dirty="0" smtClean="0">
                          <a:effectLst/>
                        </a:rPr>
                        <a:t>3</a:t>
                      </a:r>
                      <a:r>
                        <a:rPr lang="en-MY" sz="1000" dirty="0" smtClean="0">
                          <a:effectLst/>
                        </a:rPr>
                        <a:t>.</a:t>
                      </a:r>
                      <a:endParaRPr lang="en-MY" sz="105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 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JKuasa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Kecil/</a:t>
                      </a: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tindakan</a:t>
                      </a:r>
                      <a:r>
                        <a:rPr lang="en-MY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peneraju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proses</a:t>
                      </a:r>
                      <a:endParaRPr lang="en-MY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MY" sz="105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35355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(a) </a:t>
                      </a:r>
                      <a:r>
                        <a:rPr lang="en-US" sz="12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Mengemukakan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sekretariat</a:t>
                      </a:r>
                      <a:endParaRPr lang="en-MY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Mac </a:t>
                      </a:r>
                      <a:endParaRPr lang="en-MY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66399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Menyemak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meluluskan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pemarkahan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komponen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komponan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mencadangkan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pemenang</a:t>
                      </a:r>
                      <a:endParaRPr lang="en-MY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5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Okt</a:t>
                      </a:r>
                      <a:r>
                        <a:rPr lang="en-MY" sz="105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MY" sz="105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sebelum</a:t>
                      </a:r>
                      <a:r>
                        <a:rPr lang="en-MY" sz="105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MY" sz="105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Mesy</a:t>
                      </a:r>
                      <a:r>
                        <a:rPr lang="en-MY" sz="105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JK </a:t>
                      </a:r>
                      <a:r>
                        <a:rPr lang="en-MY" sz="105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Induk</a:t>
                      </a:r>
                      <a:r>
                        <a:rPr lang="en-MY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MY" sz="105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pada</a:t>
                      </a:r>
                      <a:r>
                        <a:rPr lang="en-MY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23 </a:t>
                      </a:r>
                      <a:r>
                        <a:rPr lang="en-MY" sz="105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Okt</a:t>
                      </a:r>
                      <a:r>
                        <a:rPr lang="en-MY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 2018</a:t>
                      </a:r>
                      <a:endParaRPr lang="en-MY" sz="11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4979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 </a:t>
                      </a:r>
                      <a:r>
                        <a:rPr lang="en-MY" sz="1000" dirty="0" smtClean="0">
                          <a:effectLst/>
                        </a:rPr>
                        <a:t>4</a:t>
                      </a:r>
                      <a:r>
                        <a:rPr lang="en-MY" sz="1000" dirty="0" smtClean="0">
                          <a:effectLst/>
                        </a:rPr>
                        <a:t>.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Pembentangan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APBPP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JKKualiti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</a:t>
                      </a:r>
                      <a:endParaRPr lang="en-MY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MY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 </a:t>
                      </a:r>
                      <a:r>
                        <a:rPr lang="en-MY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APRIL</a:t>
                      </a:r>
                      <a:endParaRPr lang="en-MY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298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 </a:t>
                      </a:r>
                      <a:r>
                        <a:rPr lang="en-MY" sz="1000" dirty="0" smtClean="0">
                          <a:effectLst/>
                        </a:rPr>
                        <a:t>5.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Taklimat</a:t>
                      </a:r>
                      <a:r>
                        <a:rPr lang="en-MY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APBPP </a:t>
                      </a:r>
                      <a:r>
                        <a:rPr lang="en-MY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PTJ 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Penyertaan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PTJ)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Sekretariat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Peneraju</a:t>
                      </a:r>
                      <a:endParaRPr lang="en-MY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MY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27 </a:t>
                      </a:r>
                      <a:r>
                        <a:rPr lang="en-MY" sz="1600" b="1" dirty="0">
                          <a:solidFill>
                            <a:srgbClr val="FF0000"/>
                          </a:solidFill>
                          <a:effectLst/>
                        </a:rPr>
                        <a:t>APRIL</a:t>
                      </a:r>
                      <a:endParaRPr lang="en-MY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3693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 </a:t>
                      </a:r>
                      <a:r>
                        <a:rPr lang="en-MY" sz="1000" dirty="0" smtClean="0">
                          <a:effectLst/>
                        </a:rPr>
                        <a:t>6.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Pembentangan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APBPP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Kanan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109</a:t>
                      </a:r>
                      <a:endParaRPr lang="en-MY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</a:t>
                      </a:r>
                      <a:endParaRPr lang="en-MY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338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 </a:t>
                      </a:r>
                      <a:r>
                        <a:rPr lang="en-MY" sz="1000" dirty="0" smtClean="0">
                          <a:effectLst/>
                        </a:rPr>
                        <a:t>7.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Peniaian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APBPP</a:t>
                      </a:r>
                      <a:endParaRPr lang="en-MY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Sepanjang</a:t>
                      </a:r>
                      <a:r>
                        <a:rPr lang="en-MY" sz="1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MY" sz="10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bulan</a:t>
                      </a:r>
                      <a:r>
                        <a:rPr lang="en-MY" sz="10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Sept &amp; </a:t>
                      </a:r>
                      <a:r>
                        <a:rPr lang="en-MY" sz="10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Pertengahan</a:t>
                      </a:r>
                      <a:r>
                        <a:rPr lang="en-MY" sz="10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MY" sz="10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Okt</a:t>
                      </a:r>
                      <a:r>
                        <a:rPr lang="en-MY" sz="10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MY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  <a:tr h="331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 </a:t>
                      </a:r>
                      <a:r>
                        <a:rPr lang="en-MY" sz="1000" dirty="0" smtClean="0">
                          <a:effectLst/>
                        </a:rPr>
                        <a:t>8.</a:t>
                      </a:r>
                      <a:endParaRPr lang="en-MY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Mengemukakan</a:t>
                      </a:r>
                      <a:r>
                        <a:rPr lang="en-MY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senarai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pemenang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JKuasa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Induk</a:t>
                      </a:r>
                      <a:r>
                        <a:rPr lang="en-MY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HKIP 2017</a:t>
                      </a:r>
                      <a:endParaRPr lang="en-MY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MY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 </a:t>
                      </a:r>
                      <a:r>
                        <a:rPr lang="en-MY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OKT</a:t>
                      </a:r>
                      <a:endParaRPr lang="en-MY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>
                          <a:effectLst/>
                        </a:rPr>
                        <a:t> </a:t>
                      </a:r>
                      <a:endParaRPr lang="en-MY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dirty="0">
                          <a:effectLst/>
                        </a:rPr>
                        <a:t> </a:t>
                      </a:r>
                      <a:endParaRPr lang="en-MY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0" marR="57160" marT="0" marB="0"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5278" y="1175006"/>
            <a:ext cx="323684" cy="250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50297" y="6501753"/>
            <a:ext cx="2743200" cy="365125"/>
          </a:xfrm>
        </p:spPr>
        <p:txBody>
          <a:bodyPr/>
          <a:lstStyle/>
          <a:p>
            <a:fld id="{A4B5983E-DD26-421A-880A-980F7484E370}" type="slidenum">
              <a:rPr lang="en-MY" smtClean="0"/>
              <a:pPr/>
              <a:t>22</a:t>
            </a:fld>
            <a:endParaRPr lang="en-MY" dirty="0"/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4" y="6263396"/>
            <a:ext cx="9642822" cy="576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017" y="3468409"/>
            <a:ext cx="837210" cy="275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5278" y="2390585"/>
            <a:ext cx="323684" cy="250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8622" y="552079"/>
            <a:ext cx="323684" cy="2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20899"/>
            <a:ext cx="1239119" cy="548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3686" y="1080943"/>
            <a:ext cx="90528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s-MY" sz="2100" dirty="0"/>
              <a:t>Mesyuarat Jawatankuasa Kualiti dimohon </a:t>
            </a:r>
            <a:r>
              <a:rPr lang="ms-MY" sz="2400" dirty="0">
                <a:solidFill>
                  <a:srgbClr val="C00000"/>
                </a:solidFill>
              </a:rPr>
              <a:t>mengambil perhatian </a:t>
            </a:r>
            <a:r>
              <a:rPr lang="ms-MY" sz="2100" dirty="0"/>
              <a:t>berhubung: </a:t>
            </a:r>
          </a:p>
          <a:p>
            <a:pPr algn="just"/>
            <a:endParaRPr lang="ms-MY" sz="2100" dirty="0"/>
          </a:p>
          <a:p>
            <a:pPr marL="357188" indent="-357188" algn="just"/>
            <a:r>
              <a:rPr lang="sv-SE" sz="2100" dirty="0" smtClean="0"/>
              <a:t>1. 	</a:t>
            </a:r>
            <a:r>
              <a:rPr lang="sv-SE" sz="2100" dirty="0" smtClean="0">
                <a:solidFill>
                  <a:srgbClr val="FF0000"/>
                </a:solidFill>
              </a:rPr>
              <a:t>keahlian dan tanggungjawab </a:t>
            </a:r>
            <a:r>
              <a:rPr lang="sv-SE" sz="2100" dirty="0" smtClean="0"/>
              <a:t>Jawatankuasa </a:t>
            </a:r>
            <a:r>
              <a:rPr lang="sv-SE" sz="2100" dirty="0"/>
              <a:t>Induk </a:t>
            </a:r>
            <a:r>
              <a:rPr lang="sv-SE" sz="2100" dirty="0" smtClean="0"/>
              <a:t>Anugerah Penarafan Bintang Pengurusan Pentadbiran tahun 2018;</a:t>
            </a:r>
            <a:endParaRPr lang="sv-SE" sz="2100" dirty="0"/>
          </a:p>
          <a:p>
            <a:pPr marL="358775" indent="-358775" algn="just">
              <a:buAutoNum type="arabicPeriod"/>
            </a:pPr>
            <a:endParaRPr lang="ms-MY" sz="2100" dirty="0"/>
          </a:p>
          <a:p>
            <a:pPr marL="357188" indent="-357188" algn="just"/>
            <a:r>
              <a:rPr lang="ms-MY" sz="2100" dirty="0" smtClean="0"/>
              <a:t>2.	</a:t>
            </a:r>
            <a:r>
              <a:rPr lang="ms-MY" sz="2100" dirty="0" smtClean="0">
                <a:solidFill>
                  <a:srgbClr val="FF0000"/>
                </a:solidFill>
              </a:rPr>
              <a:t>ringkasan perubahan</a:t>
            </a:r>
            <a:r>
              <a:rPr lang="ms-MY" sz="2100" dirty="0" smtClean="0"/>
              <a:t> yang melibatkan pemarkahan wajaran dan sub komponen Anugerah Penarafan Bintang Pengurusan Pentadbiran tahun 2018 sebagaimana yang dipersetujui </a:t>
            </a:r>
            <a:r>
              <a:rPr lang="sv-SE" sz="2100" dirty="0"/>
              <a:t>Jawatankuasa Induk Anugerah Penarafan Bintang Pengurusan Pentadbiran tahun 2018</a:t>
            </a:r>
            <a:r>
              <a:rPr lang="ms-MY" sz="2100" dirty="0" smtClean="0"/>
              <a:t>;</a:t>
            </a:r>
          </a:p>
          <a:p>
            <a:pPr marL="358775" indent="-358775" algn="just"/>
            <a:endParaRPr lang="ms-MY" sz="2100" dirty="0" smtClean="0"/>
          </a:p>
          <a:p>
            <a:pPr marL="357188" indent="-357188" algn="just"/>
            <a:r>
              <a:rPr lang="en-US" sz="2100" dirty="0" smtClean="0"/>
              <a:t>3.  </a:t>
            </a:r>
            <a:r>
              <a:rPr lang="en-US" sz="2100" dirty="0" smtClean="0">
                <a:solidFill>
                  <a:srgbClr val="FF0000"/>
                </a:solidFill>
              </a:rPr>
              <a:t>	82  </a:t>
            </a:r>
            <a:r>
              <a:rPr lang="en-US" sz="2100" dirty="0" err="1" smtClean="0">
                <a:solidFill>
                  <a:srgbClr val="FF0000"/>
                </a:solidFill>
              </a:rPr>
              <a:t>Pusat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</a:rPr>
              <a:t>Tanggungjawab</a:t>
            </a:r>
            <a:r>
              <a:rPr lang="en-US" sz="2100" dirty="0" smtClean="0">
                <a:solidFill>
                  <a:srgbClr val="FF0000"/>
                </a:solidFill>
              </a:rPr>
              <a:t> yang </a:t>
            </a:r>
            <a:r>
              <a:rPr lang="en-US" sz="2100" dirty="0" err="1" smtClean="0">
                <a:solidFill>
                  <a:srgbClr val="FF0000"/>
                </a:solidFill>
              </a:rPr>
              <a:t>akan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</a:rPr>
              <a:t>dinilai</a:t>
            </a:r>
            <a:r>
              <a:rPr lang="en-US" sz="2100" dirty="0" smtClean="0"/>
              <a:t> 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ms-MY" sz="2100" dirty="0"/>
              <a:t>Anugerah Penarafan Bintang Pengurusan Pentadbiran tahun </a:t>
            </a:r>
            <a:r>
              <a:rPr lang="ms-MY" sz="2100" dirty="0" smtClean="0"/>
              <a:t>2018;</a:t>
            </a:r>
          </a:p>
          <a:p>
            <a:pPr marL="358775" indent="-358775" algn="just"/>
            <a:endParaRPr lang="ms-MY" sz="2100" dirty="0" smtClean="0"/>
          </a:p>
          <a:p>
            <a:pPr marL="358775" indent="-358775" algn="just"/>
            <a:r>
              <a:rPr lang="en-US" sz="2100" dirty="0" smtClean="0"/>
              <a:t>4. 	</a:t>
            </a:r>
            <a:r>
              <a:rPr lang="en-US" sz="2100" dirty="0" err="1" smtClean="0">
                <a:solidFill>
                  <a:srgbClr val="FF0000"/>
                </a:solidFill>
              </a:rPr>
              <a:t>Takwim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</a:rPr>
              <a:t>Pelaksanaan</a:t>
            </a:r>
            <a:r>
              <a:rPr lang="en-US" sz="2100" dirty="0" smtClean="0"/>
              <a:t> </a:t>
            </a:r>
            <a:r>
              <a:rPr lang="ms-MY" sz="2100" dirty="0"/>
              <a:t>Anugerah Penarafan Bintang Pengurusan Pentadbiran tahun </a:t>
            </a:r>
            <a:r>
              <a:rPr lang="ms-MY" sz="2100" dirty="0" smtClean="0"/>
              <a:t>2018.</a:t>
            </a:r>
            <a:endParaRPr lang="ms-MY" sz="2100" dirty="0"/>
          </a:p>
        </p:txBody>
      </p:sp>
      <p:pic>
        <p:nvPicPr>
          <p:cNvPr id="4" name="Content Placeholder 4" descr="Inner-UPM-Template_Option-1A.jpg">
            <a:extLst>
              <a:ext uri="{FF2B5EF4-FFF2-40B4-BE49-F238E27FC236}">
                <a16:creationId xmlns:a16="http://schemas.microsoft.com/office/drawing/2014/main" xmlns="" id="{7F191D28-7419-49B6-A14D-E045071D59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8119" y="6395772"/>
            <a:ext cx="7315200" cy="4376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FCFAA0-366D-4234-BF3E-ECA83BAE46A9}"/>
              </a:ext>
            </a:extLst>
          </p:cNvPr>
          <p:cNvSpPr/>
          <p:nvPr/>
        </p:nvSpPr>
        <p:spPr>
          <a:xfrm>
            <a:off x="2687633" y="220899"/>
            <a:ext cx="1492716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ms-MY" sz="3600" b="1" dirty="0">
                <a:solidFill>
                  <a:srgbClr val="C00000"/>
                </a:solidFill>
                <a:latin typeface="Arial"/>
                <a:ea typeface="Times New Roman"/>
              </a:rPr>
              <a:t>SYOR</a:t>
            </a:r>
            <a:endParaRPr lang="en-US" sz="1200" dirty="0">
              <a:latin typeface="Times New Roman"/>
              <a:ea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070" y="221109"/>
            <a:ext cx="728405" cy="11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16" y="2508640"/>
            <a:ext cx="3033584" cy="3414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77197" y="3108287"/>
            <a:ext cx="3107531" cy="342900"/>
          </a:xfrm>
          <a:prstGeom prst="rect">
            <a:avLst/>
          </a:prstGeom>
        </p:spPr>
        <p:txBody>
          <a:bodyPr vert="horz" lIns="51435" tIns="25718" rIns="51435" bIns="25718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ms-MY" sz="2025" dirty="0">
                <a:latin typeface="Times New Roman"/>
                <a:ea typeface="+mj-ea"/>
                <a:cs typeface="Times New Roman"/>
              </a:rPr>
              <a:t>Terima Kasih | </a:t>
            </a:r>
            <a:r>
              <a:rPr lang="ms-MY" sz="2025" i="1" dirty="0">
                <a:latin typeface="Times New Roman"/>
                <a:ea typeface="+mj-ea"/>
                <a:cs typeface="Times New Roman"/>
              </a:rPr>
              <a:t>Thank You</a:t>
            </a:r>
          </a:p>
        </p:txBody>
      </p:sp>
      <p:pic>
        <p:nvPicPr>
          <p:cNvPr id="6" name="Picture 2" descr="UPM Centre for Quality Assurance - CQA's Profile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30265" r="6807" b="17589"/>
          <a:stretch/>
        </p:blipFill>
        <p:spPr bwMode="auto">
          <a:xfrm>
            <a:off x="5123032" y="3610289"/>
            <a:ext cx="1215860" cy="7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8889" y="4951792"/>
            <a:ext cx="29641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hlinkClick r:id="rId4"/>
              </a:rPr>
              <a:t>cqa@upm.edu.my</a:t>
            </a:r>
            <a:endParaRPr lang="en-US" sz="1013" dirty="0"/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03- 8947  1508/ 03-8947 1555/ 03-89471568</a:t>
            </a:r>
            <a:endParaRPr lang="en-MY" sz="1013" dirty="0"/>
          </a:p>
        </p:txBody>
      </p:sp>
      <p:pic>
        <p:nvPicPr>
          <p:cNvPr id="8" name="Picture 7" descr="Cover-UPM-Template_Option-1B.jpg"/>
          <p:cNvPicPr>
            <a:picLocks noChangeAspect="1"/>
          </p:cNvPicPr>
          <p:nvPr/>
        </p:nvPicPr>
        <p:blipFill rotWithShape="1">
          <a:blip r:embed="rId5"/>
          <a:srcRect b="67977"/>
          <a:stretch/>
        </p:blipFill>
        <p:spPr>
          <a:xfrm>
            <a:off x="0" y="-6921"/>
            <a:ext cx="12192000" cy="2159951"/>
          </a:xfrm>
          <a:prstGeom prst="rect">
            <a:avLst/>
          </a:prstGeom>
        </p:spPr>
      </p:pic>
      <p:pic>
        <p:nvPicPr>
          <p:cNvPr id="9" name="Picture 8" descr="Cover-UPM-Template_Option-1B.jpg"/>
          <p:cNvPicPr>
            <a:picLocks noChangeAspect="1"/>
          </p:cNvPicPr>
          <p:nvPr/>
        </p:nvPicPr>
        <p:blipFill rotWithShape="1">
          <a:blip r:embed="rId5"/>
          <a:srcRect t="94733"/>
          <a:stretch/>
        </p:blipFill>
        <p:spPr>
          <a:xfrm>
            <a:off x="0" y="6538912"/>
            <a:ext cx="12192000" cy="332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7143" y="5120288"/>
            <a:ext cx="1007490" cy="1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#kemaskini1406#</a:t>
            </a:r>
            <a:endParaRPr lang="en-MY" sz="619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2545" y="4401529"/>
            <a:ext cx="3852991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13" spc="169" dirty="0">
                <a:solidFill>
                  <a:srgbClr val="C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“…..PUSAT PENGURUSAN JAMINAN KUALITI </a:t>
            </a:r>
          </a:p>
          <a:p>
            <a:pPr algn="ctr"/>
            <a:r>
              <a:rPr lang="en-US" sz="1013" spc="169" dirty="0">
                <a:solidFill>
                  <a:srgbClr val="C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&amp; PEMBUDAYAAN KUALITI UPM..”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CC7D-0BED-422C-A8CB-FF820AEEDFDE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24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73598" y="1418547"/>
            <a:ext cx="2520779" cy="2741561"/>
          </a:xfrm>
          <a:noFill/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ANUGERAH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PENARAFAN BINTANG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PENGURUSAN PENTADBIRAN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2017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7" y="319965"/>
            <a:ext cx="1652159" cy="7315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/>
          <a:srcRect b="36383"/>
          <a:stretch/>
        </p:blipFill>
        <p:spPr>
          <a:xfrm>
            <a:off x="398919" y="4201298"/>
            <a:ext cx="2470135" cy="6033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32" y="192692"/>
            <a:ext cx="792870" cy="12258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312815"/>
            <a:ext cx="8822724" cy="52556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041724" y="1418547"/>
          <a:ext cx="3069465" cy="3966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190"/>
                <a:gridCol w="1157416"/>
                <a:gridCol w="724929"/>
                <a:gridCol w="698930"/>
              </a:tblGrid>
              <a:tr h="67516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PENARAFAN BINTANG HKIP </a:t>
                      </a: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UPM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800" b="1" dirty="0" smtClean="0">
                          <a:solidFill>
                            <a:srgbClr val="FFFF00"/>
                          </a:solidFill>
                          <a:effectLst/>
                        </a:rPr>
                        <a:t>INSTITUT</a:t>
                      </a:r>
                      <a:endParaRPr lang="ms-MY" sz="2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490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 smtClean="0">
                          <a:effectLst/>
                        </a:rPr>
                        <a:t>PENARAFAN BINTANG</a:t>
                      </a:r>
                      <a:endParaRPr lang="ms-MY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BIL. </a:t>
                      </a:r>
                      <a:r>
                        <a:rPr lang="ms-MY" sz="1600" b="1" dirty="0" smtClean="0">
                          <a:effectLst/>
                        </a:rPr>
                        <a:t>PTJ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BIL. PTJ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5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4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0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PTJ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222" y="2374588"/>
            <a:ext cx="5881592" cy="353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556" y="2911689"/>
            <a:ext cx="1209795" cy="294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9973" t="7346"/>
          <a:stretch/>
        </p:blipFill>
        <p:spPr>
          <a:xfrm>
            <a:off x="3603003" y="3275239"/>
            <a:ext cx="966021" cy="276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40195" t="12751" r="1"/>
          <a:stretch/>
        </p:blipFill>
        <p:spPr>
          <a:xfrm>
            <a:off x="3635955" y="3613758"/>
            <a:ext cx="863291" cy="311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58923" t="12751" r="1" b="10417"/>
          <a:stretch/>
        </p:blipFill>
        <p:spPr>
          <a:xfrm>
            <a:off x="3793031" y="4003651"/>
            <a:ext cx="592952" cy="2744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77988" t="12889" r="1" b="10417"/>
          <a:stretch/>
        </p:blipFill>
        <p:spPr>
          <a:xfrm>
            <a:off x="3955345" y="4354292"/>
            <a:ext cx="317739" cy="273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501" y="5054028"/>
            <a:ext cx="1920058" cy="12587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47530" y="369198"/>
            <a:ext cx="9050402" cy="48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 PENARAFAN BINTANG PENGURUSAN PENTADBIRAN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MY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8236" y="3691782"/>
            <a:ext cx="487722" cy="9364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3091" t="27875" r="2743" b="23298"/>
          <a:stretch/>
        </p:blipFill>
        <p:spPr>
          <a:xfrm>
            <a:off x="8021446" y="855270"/>
            <a:ext cx="3076486" cy="6836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3</a:t>
            </a:fld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/>
          <a:srcRect t="869" b="81706"/>
          <a:stretch/>
        </p:blipFill>
        <p:spPr>
          <a:xfrm>
            <a:off x="3021841" y="1243345"/>
            <a:ext cx="3753863" cy="8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73598" y="1418547"/>
            <a:ext cx="2520779" cy="2741561"/>
          </a:xfrm>
          <a:noFill/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ANUGERAH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PENARAFAN BINTANG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PENGURUSAN PENTADBIRAN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2017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7" y="319965"/>
            <a:ext cx="1652159" cy="7315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/>
          <a:srcRect b="36383"/>
          <a:stretch/>
        </p:blipFill>
        <p:spPr>
          <a:xfrm>
            <a:off x="398919" y="4201298"/>
            <a:ext cx="2470135" cy="6033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32" y="192692"/>
            <a:ext cx="792870" cy="12258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312815"/>
            <a:ext cx="8822724" cy="52556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017010" y="1418547"/>
          <a:ext cx="3012315" cy="390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741"/>
                <a:gridCol w="1243914"/>
                <a:gridCol w="733167"/>
                <a:gridCol w="666493"/>
              </a:tblGrid>
              <a:tr h="56195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PENARAFAN BINTANG HKIP </a:t>
                      </a: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UPM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PUSAT</a:t>
                      </a:r>
                      <a:endParaRPr lang="ms-MY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490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ms-MY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 smtClean="0">
                          <a:effectLst/>
                        </a:rPr>
                        <a:t>PENARAFAN BINTANG</a:t>
                      </a:r>
                      <a:endParaRPr lang="ms-MY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BIL. </a:t>
                      </a:r>
                      <a:r>
                        <a:rPr lang="ms-MY" sz="1600" b="1" dirty="0" smtClean="0">
                          <a:effectLst/>
                        </a:rPr>
                        <a:t>PTJ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BIL. PTJ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5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4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0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PTJ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219871" y="2347616"/>
          <a:ext cx="5931477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9973" t="7346"/>
          <a:stretch/>
        </p:blipFill>
        <p:spPr>
          <a:xfrm>
            <a:off x="3508221" y="3242287"/>
            <a:ext cx="966021" cy="276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761" y="2871707"/>
            <a:ext cx="1209795" cy="294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40195" t="12751" r="1"/>
          <a:stretch/>
        </p:blipFill>
        <p:spPr>
          <a:xfrm>
            <a:off x="3567569" y="3586417"/>
            <a:ext cx="863291" cy="311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58923" t="12751" r="1" b="10417"/>
          <a:stretch/>
        </p:blipFill>
        <p:spPr>
          <a:xfrm>
            <a:off x="3703079" y="3962354"/>
            <a:ext cx="592952" cy="2744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77988" t="12889" r="1" b="10417"/>
          <a:stretch/>
        </p:blipFill>
        <p:spPr>
          <a:xfrm>
            <a:off x="3853630" y="4309315"/>
            <a:ext cx="317739" cy="273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83" y="4980212"/>
            <a:ext cx="1920406" cy="12558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47530" y="369198"/>
            <a:ext cx="9050402" cy="48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 PENARAFAN BINTANG PENGURUSAN PENTADBIRAN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MY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6746" y="3166706"/>
            <a:ext cx="487722" cy="14422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3091" t="27875" r="2743" b="23298"/>
          <a:stretch/>
        </p:blipFill>
        <p:spPr>
          <a:xfrm>
            <a:off x="8021446" y="855270"/>
            <a:ext cx="3076486" cy="6836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4</a:t>
            </a:fld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/>
          <a:srcRect t="1571" b="83430"/>
          <a:stretch/>
        </p:blipFill>
        <p:spPr>
          <a:xfrm>
            <a:off x="2995986" y="1197864"/>
            <a:ext cx="4084297" cy="8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73598" y="1418547"/>
            <a:ext cx="2520779" cy="2741561"/>
          </a:xfrm>
          <a:noFill/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ANUGERAH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PENARAFAN BINTANG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PENGURUSAN PENTADBIRAN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2017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7" y="319965"/>
            <a:ext cx="1652159" cy="7315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/>
          <a:srcRect b="36383"/>
          <a:stretch/>
        </p:blipFill>
        <p:spPr>
          <a:xfrm>
            <a:off x="398919" y="4201298"/>
            <a:ext cx="2470135" cy="6033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32" y="192692"/>
            <a:ext cx="792870" cy="12258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312815"/>
            <a:ext cx="8822724" cy="52556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082912" y="1051548"/>
          <a:ext cx="3126843" cy="4397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274"/>
                <a:gridCol w="1189022"/>
                <a:gridCol w="745716"/>
                <a:gridCol w="739831"/>
              </a:tblGrid>
              <a:tr h="109317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PENARAFAN BINTANG HKIP </a:t>
                      </a: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solidFill>
                            <a:srgbClr val="FFFF00"/>
                          </a:solidFill>
                          <a:effectLst/>
                        </a:rPr>
                        <a:t>PEJABAT/BAHAGIAN/ SEKOLAH/AKADEMI/ PERKHIDMATAN</a:t>
                      </a:r>
                      <a:endParaRPr lang="ms-MY" sz="1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490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 smtClean="0">
                          <a:effectLst/>
                        </a:rPr>
                        <a:t>PENARAFAN BINTANG</a:t>
                      </a:r>
                      <a:endParaRPr lang="ms-MY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BIL. </a:t>
                      </a:r>
                      <a:r>
                        <a:rPr lang="ms-MY" sz="1600" b="1" dirty="0" smtClean="0">
                          <a:effectLst/>
                        </a:rPr>
                        <a:t>PTJ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BIL. PTJ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5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4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0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PTJ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756" y="2709767"/>
            <a:ext cx="5901439" cy="3603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9973" t="7346"/>
          <a:stretch/>
        </p:blipFill>
        <p:spPr>
          <a:xfrm>
            <a:off x="3627235" y="3332861"/>
            <a:ext cx="966021" cy="276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9148" y="2963239"/>
            <a:ext cx="1209795" cy="294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40195" t="12751" r="1"/>
          <a:stretch/>
        </p:blipFill>
        <p:spPr>
          <a:xfrm>
            <a:off x="3652971" y="3665849"/>
            <a:ext cx="863291" cy="311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58923" t="12751" r="1" b="10417"/>
          <a:stretch/>
        </p:blipFill>
        <p:spPr>
          <a:xfrm>
            <a:off x="3813769" y="4039348"/>
            <a:ext cx="592952" cy="2744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77988" t="12889" r="1" b="10417"/>
          <a:stretch/>
        </p:blipFill>
        <p:spPr>
          <a:xfrm>
            <a:off x="3966937" y="4399270"/>
            <a:ext cx="317739" cy="273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97274" y="4990945"/>
            <a:ext cx="1827004" cy="13218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47530" y="369198"/>
            <a:ext cx="9050402" cy="48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 PENARAFAN BINTANG PENGURUSAN PENTADBIRAN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MY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0912" y="2888541"/>
            <a:ext cx="487722" cy="11508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3091" t="27875" r="2743" b="23298"/>
          <a:stretch/>
        </p:blipFill>
        <p:spPr>
          <a:xfrm>
            <a:off x="8021446" y="855270"/>
            <a:ext cx="3076486" cy="6836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5</a:t>
            </a:fld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/>
          <a:srcRect t="1586" b="74248"/>
          <a:stretch/>
        </p:blipFill>
        <p:spPr>
          <a:xfrm>
            <a:off x="3045656" y="963358"/>
            <a:ext cx="3410007" cy="11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73598" y="1418547"/>
            <a:ext cx="2520779" cy="2741561"/>
          </a:xfrm>
          <a:noFill/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ANUGERAH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PENARAFAN BINTANG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PENGURUSAN PENTADBIRAN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2017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7" y="319965"/>
            <a:ext cx="1652159" cy="7315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/>
          <a:srcRect b="36383"/>
          <a:stretch/>
        </p:blipFill>
        <p:spPr>
          <a:xfrm>
            <a:off x="398919" y="4201298"/>
            <a:ext cx="2470135" cy="6033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32" y="192692"/>
            <a:ext cx="792870" cy="12258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312815"/>
            <a:ext cx="8822724" cy="52556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049961" y="1418547"/>
          <a:ext cx="2955165" cy="390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515"/>
                <a:gridCol w="1166427"/>
                <a:gridCol w="716692"/>
                <a:gridCol w="650531"/>
              </a:tblGrid>
              <a:tr h="56195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PENARAFAN BINTANG HKIP </a:t>
                      </a:r>
                      <a:r>
                        <a:rPr lang="ms-MY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UPM</a:t>
                      </a:r>
                      <a:endParaRPr lang="ms-MY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KOLEJ</a:t>
                      </a:r>
                      <a:endParaRPr lang="ms-MY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490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BIL.</a:t>
                      </a:r>
                      <a:endParaRPr lang="ms-MY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 smtClean="0">
                          <a:effectLst/>
                        </a:rPr>
                        <a:t>PENARAFAN BINTANG</a:t>
                      </a:r>
                      <a:endParaRPr lang="ms-MY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BIL. </a:t>
                      </a:r>
                      <a:r>
                        <a:rPr lang="ms-MY" sz="1600" b="1" dirty="0" smtClean="0">
                          <a:effectLst/>
                        </a:rPr>
                        <a:t>PTJ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BIL. PTJ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ms-MY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5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ms-MY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4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ms-MY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ms-MY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ms-MY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ms-MY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ms-MY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 </a:t>
                      </a:r>
                      <a:r>
                        <a:rPr lang="ms-MY" sz="1600" b="1" dirty="0" smtClean="0">
                          <a:effectLst/>
                        </a:rPr>
                        <a:t>0 BINTANG</a:t>
                      </a:r>
                      <a:endParaRPr lang="ms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68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PTJ</a:t>
                      </a:r>
                      <a:endParaRPr lang="ms-MY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181" y="2861541"/>
            <a:ext cx="5956308" cy="3365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9973" t="7346"/>
          <a:stretch/>
        </p:blipFill>
        <p:spPr>
          <a:xfrm>
            <a:off x="3568209" y="3235658"/>
            <a:ext cx="966021" cy="276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6321" y="2861541"/>
            <a:ext cx="1209795" cy="294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0195" t="12751" r="1"/>
          <a:stretch/>
        </p:blipFill>
        <p:spPr>
          <a:xfrm>
            <a:off x="3629749" y="3583325"/>
            <a:ext cx="863291" cy="311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58923" t="12751" r="1" b="10417"/>
          <a:stretch/>
        </p:blipFill>
        <p:spPr>
          <a:xfrm>
            <a:off x="3762980" y="3951540"/>
            <a:ext cx="592952" cy="274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77988" t="12889" r="1" b="10417"/>
          <a:stretch/>
        </p:blipFill>
        <p:spPr>
          <a:xfrm>
            <a:off x="3892348" y="4323707"/>
            <a:ext cx="317739" cy="273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4094" y="5036550"/>
            <a:ext cx="2830283" cy="12762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47530" y="369198"/>
            <a:ext cx="9050402" cy="48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 PENARAFAN BINTANG PENGURUSAN PENTADBIRAN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MY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7782" y="2671397"/>
            <a:ext cx="487722" cy="15546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/>
          <a:srcRect l="3091" t="27875" r="2743" b="23298"/>
          <a:stretch/>
        </p:blipFill>
        <p:spPr>
          <a:xfrm>
            <a:off x="8021446" y="855270"/>
            <a:ext cx="3076486" cy="6836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6</a:t>
            </a:fld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/>
          <a:srcRect t="1600" b="83109"/>
          <a:stretch/>
        </p:blipFill>
        <p:spPr>
          <a:xfrm>
            <a:off x="3030845" y="1244026"/>
            <a:ext cx="3799509" cy="7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390" y="89970"/>
            <a:ext cx="2475191" cy="603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6" b="12283"/>
          <a:stretch/>
        </p:blipFill>
        <p:spPr>
          <a:xfrm>
            <a:off x="1786811" y="3960139"/>
            <a:ext cx="6339840" cy="2352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18302" r="15768"/>
          <a:stretch/>
        </p:blipFill>
        <p:spPr>
          <a:xfrm rot="20953716">
            <a:off x="450916" y="1151763"/>
            <a:ext cx="3374745" cy="2240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t="26207" r="8062" b="14769"/>
          <a:stretch/>
        </p:blipFill>
        <p:spPr>
          <a:xfrm>
            <a:off x="4189846" y="391748"/>
            <a:ext cx="2667001" cy="3182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4230556" y="3177541"/>
            <a:ext cx="23295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FAKULTI EKOLOGI</a:t>
            </a:r>
            <a:endParaRPr lang="en-US" sz="16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24610" r="-2032" b="20853"/>
          <a:stretch/>
        </p:blipFill>
        <p:spPr>
          <a:xfrm rot="898661">
            <a:off x="7192407" y="776749"/>
            <a:ext cx="2899791" cy="246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3" r="24154"/>
          <a:stretch/>
        </p:blipFill>
        <p:spPr>
          <a:xfrm rot="203766">
            <a:off x="8801425" y="3719637"/>
            <a:ext cx="2280456" cy="2730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3907983" y="281218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63464" y="3189237"/>
            <a:ext cx="3274909" cy="923330"/>
            <a:chOff x="663464" y="3189237"/>
            <a:chExt cx="3274909" cy="923330"/>
          </a:xfrm>
        </p:grpSpPr>
        <p:sp>
          <p:nvSpPr>
            <p:cNvPr id="38" name="Rectangle 37"/>
            <p:cNvSpPr/>
            <p:nvPr/>
          </p:nvSpPr>
          <p:spPr>
            <a:xfrm rot="20973779">
              <a:off x="1193382" y="3247019"/>
              <a:ext cx="2744991" cy="30777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n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BAHAGIAN HAL EHWAL PELAJAR</a:t>
              </a:r>
              <a:endParaRPr lang="en-US" sz="1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20929730">
              <a:off x="663464" y="3189237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2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1583776">
            <a:off x="6454520" y="2643306"/>
            <a:ext cx="3115182" cy="923330"/>
            <a:chOff x="673089" y="2874192"/>
            <a:chExt cx="3115182" cy="923330"/>
          </a:xfrm>
        </p:grpSpPr>
        <p:sp>
          <p:nvSpPr>
            <p:cNvPr id="42" name="Rectangle 41"/>
            <p:cNvSpPr/>
            <p:nvPr/>
          </p:nvSpPr>
          <p:spPr>
            <a:xfrm rot="20973779">
              <a:off x="1043280" y="3005649"/>
              <a:ext cx="2744991" cy="30777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n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FAKULTI KEJURUTERAAN</a:t>
              </a:r>
              <a:endParaRPr lang="en-US" sz="1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20929730">
              <a:off x="673089" y="2874192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3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838897">
            <a:off x="8458893" y="5851762"/>
            <a:ext cx="2400132" cy="923330"/>
            <a:chOff x="693626" y="2899222"/>
            <a:chExt cx="2400132" cy="923330"/>
          </a:xfrm>
        </p:grpSpPr>
        <p:sp>
          <p:nvSpPr>
            <p:cNvPr id="45" name="Rectangle 44"/>
            <p:cNvSpPr/>
            <p:nvPr/>
          </p:nvSpPr>
          <p:spPr>
            <a:xfrm rot="20973779">
              <a:off x="1008506" y="3094079"/>
              <a:ext cx="2085252" cy="30777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n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KOLEJ KEEMPAT BELAS</a:t>
              </a:r>
              <a:endParaRPr lang="en-US" sz="1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20929730">
              <a:off x="693626" y="2899222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4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 rot="20259792">
            <a:off x="202555" y="4101935"/>
            <a:ext cx="95210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8800" b="1" spc="50" dirty="0">
                <a:ln w="317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5</a:t>
            </a:r>
          </a:p>
        </p:txBody>
      </p:sp>
      <p:sp>
        <p:nvSpPr>
          <p:cNvPr id="49" name="5-Point Star 48"/>
          <p:cNvSpPr/>
          <p:nvPr/>
        </p:nvSpPr>
        <p:spPr>
          <a:xfrm>
            <a:off x="874600" y="4123589"/>
            <a:ext cx="867734" cy="811705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260" y="227157"/>
            <a:ext cx="1652159" cy="7315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7932" y="192692"/>
            <a:ext cx="792870" cy="1225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6312815"/>
            <a:ext cx="8822724" cy="525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1708" y="3574160"/>
            <a:ext cx="3078747" cy="6828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13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38" y="6188743"/>
            <a:ext cx="11187570" cy="669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167" y="5322057"/>
            <a:ext cx="3448050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070" y="221109"/>
            <a:ext cx="728405" cy="1126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93" y="353208"/>
            <a:ext cx="1649458" cy="7313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8</a:t>
            </a:fld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3680">
            <a:off x="685135" y="1011686"/>
            <a:ext cx="5353751" cy="301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062847" y="3084454"/>
            <a:ext cx="5239265" cy="1132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ms-MY" sz="2400" b="1" dirty="0" smtClean="0">
                <a:solidFill>
                  <a:srgbClr val="C00000"/>
                </a:solidFill>
                <a:effectLst/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Ahli </a:t>
            </a:r>
            <a:r>
              <a:rPr lang="ms-MY" sz="2400" b="1" dirty="0" smtClean="0">
                <a:solidFill>
                  <a:srgbClr val="C00000"/>
                </a:solidFill>
                <a:effectLst/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Jawatankuasa Induk dan TANGGUNG JAWAB</a:t>
            </a:r>
          </a:p>
        </p:txBody>
      </p:sp>
    </p:spTree>
    <p:extLst>
      <p:ext uri="{BB962C8B-B14F-4D97-AF65-F5344CB8AC3E}">
        <p14:creationId xmlns:p14="http://schemas.microsoft.com/office/powerpoint/2010/main" val="5008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7968" y="210873"/>
            <a:ext cx="2959602" cy="1136422"/>
          </a:xfrm>
          <a:prstGeom prst="rect">
            <a:avLst/>
          </a:prstGeom>
        </p:spPr>
      </p:pic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55240"/>
            <a:ext cx="11187570" cy="669257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825812" y="532439"/>
          <a:ext cx="5725160" cy="18476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7175"/>
                <a:gridCol w="269875"/>
                <a:gridCol w="3928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PENGERUSI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: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 err="1" smtClean="0">
                          <a:effectLst/>
                        </a:rPr>
                        <a:t>Profesor</a:t>
                      </a:r>
                      <a:r>
                        <a:rPr lang="en-MY" sz="1400" b="1" dirty="0" smtClean="0">
                          <a:effectLst/>
                        </a:rPr>
                        <a:t> </a:t>
                      </a:r>
                      <a:r>
                        <a:rPr lang="en-MY" sz="1400" b="1" dirty="0" err="1">
                          <a:effectLst/>
                        </a:rPr>
                        <a:t>Dr.</a:t>
                      </a:r>
                      <a:r>
                        <a:rPr lang="en-MY" sz="1400" b="1" dirty="0">
                          <a:effectLst/>
                        </a:rPr>
                        <a:t> </a:t>
                      </a:r>
                      <a:r>
                        <a:rPr lang="en-MY" sz="1400" b="1" dirty="0" smtClean="0">
                          <a:effectLst/>
                        </a:rPr>
                        <a:t>Amin Ismail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 smtClean="0">
                          <a:effectLst/>
                        </a:rPr>
                        <a:t>Pengarah</a:t>
                      </a:r>
                      <a:r>
                        <a:rPr lang="en-MY" sz="1200" dirty="0" smtClean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Pusat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Jaminan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Kualiti</a:t>
                      </a:r>
                      <a:r>
                        <a:rPr lang="en-MY" sz="1200" dirty="0">
                          <a:effectLst/>
                        </a:rPr>
                        <a:t> (CQA)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5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TIMBALAN PENGERUSI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</a:rPr>
                        <a:t>: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 err="1" smtClean="0">
                          <a:effectLst/>
                        </a:rPr>
                        <a:t>Prof.</a:t>
                      </a:r>
                      <a:r>
                        <a:rPr lang="en-MY" sz="1400" b="1" dirty="0" smtClean="0">
                          <a:effectLst/>
                        </a:rPr>
                        <a:t> </a:t>
                      </a:r>
                      <a:r>
                        <a:rPr lang="en-MY" sz="1400" b="1" dirty="0" err="1" smtClean="0">
                          <a:effectLst/>
                        </a:rPr>
                        <a:t>Madya</a:t>
                      </a:r>
                      <a:r>
                        <a:rPr lang="en-MY" sz="1400" b="1" dirty="0" smtClean="0">
                          <a:effectLst/>
                        </a:rPr>
                        <a:t> </a:t>
                      </a:r>
                      <a:r>
                        <a:rPr lang="en-MY" sz="1400" b="1" dirty="0" err="1" smtClean="0">
                          <a:effectLst/>
                        </a:rPr>
                        <a:t>Dr.</a:t>
                      </a:r>
                      <a:r>
                        <a:rPr lang="en-MY" sz="1400" b="1" dirty="0" smtClean="0">
                          <a:effectLst/>
                        </a:rPr>
                        <a:t> Noor </a:t>
                      </a:r>
                      <a:r>
                        <a:rPr lang="en-MY" sz="1400" b="1" dirty="0" err="1" smtClean="0">
                          <a:effectLst/>
                        </a:rPr>
                        <a:t>Azman</a:t>
                      </a:r>
                      <a:r>
                        <a:rPr lang="en-MY" sz="1400" b="1" dirty="0" smtClean="0">
                          <a:effectLst/>
                        </a:rPr>
                        <a:t> Ali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 smtClean="0">
                          <a:effectLst/>
                        </a:rPr>
                        <a:t>Timb</a:t>
                      </a:r>
                      <a:r>
                        <a:rPr lang="en-MY" sz="1200" dirty="0" smtClean="0">
                          <a:effectLst/>
                        </a:rPr>
                        <a:t>. </a:t>
                      </a:r>
                      <a:r>
                        <a:rPr lang="en-MY" sz="1200" dirty="0" err="1" smtClean="0">
                          <a:effectLst/>
                        </a:rPr>
                        <a:t>Pengarah</a:t>
                      </a:r>
                      <a:r>
                        <a:rPr lang="en-MY" sz="1200" dirty="0" smtClean="0">
                          <a:effectLst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</a:rPr>
                        <a:t>Pusat</a:t>
                      </a:r>
                      <a:r>
                        <a:rPr lang="en-MY" sz="1200" dirty="0" smtClean="0">
                          <a:effectLst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</a:rPr>
                        <a:t>Jaminan</a:t>
                      </a:r>
                      <a:r>
                        <a:rPr lang="en-MY" sz="1200" dirty="0" smtClean="0">
                          <a:effectLst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</a:rPr>
                        <a:t>Kualiti</a:t>
                      </a:r>
                      <a:r>
                        <a:rPr lang="en-MY" sz="1200" dirty="0" smtClean="0">
                          <a:effectLst/>
                        </a:rPr>
                        <a:t> (CQA)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smtClean="0">
                          <a:effectLst/>
                        </a:rPr>
                        <a:t> </a:t>
                      </a: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SETIAUSAHA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: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 </a:t>
                      </a:r>
                      <a:r>
                        <a:rPr lang="en-MY" sz="1400" b="1" dirty="0" err="1" smtClean="0">
                          <a:effectLst/>
                        </a:rPr>
                        <a:t>Puan</a:t>
                      </a:r>
                      <a:r>
                        <a:rPr lang="en-MY" sz="1400" b="1" dirty="0" smtClean="0">
                          <a:effectLst/>
                        </a:rPr>
                        <a:t> </a:t>
                      </a:r>
                      <a:r>
                        <a:rPr lang="en-MY" sz="1400" b="1" dirty="0" err="1" smtClean="0">
                          <a:effectLst/>
                        </a:rPr>
                        <a:t>Noorizai</a:t>
                      </a:r>
                      <a:r>
                        <a:rPr lang="en-MY" sz="1400" b="1" dirty="0" smtClean="0">
                          <a:effectLst/>
                        </a:rPr>
                        <a:t> </a:t>
                      </a:r>
                      <a:r>
                        <a:rPr lang="en-MY" sz="1400" b="1" dirty="0" err="1" smtClean="0">
                          <a:effectLst/>
                        </a:rPr>
                        <a:t>Hj</a:t>
                      </a:r>
                      <a:r>
                        <a:rPr lang="en-MY" sz="1400" b="1" dirty="0" smtClean="0">
                          <a:effectLst/>
                        </a:rPr>
                        <a:t>. </a:t>
                      </a:r>
                      <a:r>
                        <a:rPr lang="en-MY" sz="1400" b="1" dirty="0" err="1" smtClean="0">
                          <a:effectLst/>
                        </a:rPr>
                        <a:t>Mohamad</a:t>
                      </a:r>
                      <a:r>
                        <a:rPr lang="en-MY" sz="1400" b="1" dirty="0" smtClean="0">
                          <a:effectLst/>
                        </a:rPr>
                        <a:t> Noor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 smtClean="0">
                          <a:effectLst/>
                        </a:rPr>
                        <a:t>Ketua</a:t>
                      </a:r>
                      <a:r>
                        <a:rPr lang="en-MY" sz="1200" dirty="0" smtClean="0">
                          <a:effectLst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</a:rPr>
                        <a:t>Bahagian</a:t>
                      </a:r>
                      <a:r>
                        <a:rPr lang="en-MY" sz="1200" dirty="0" smtClean="0">
                          <a:effectLst/>
                        </a:rPr>
                        <a:t>, </a:t>
                      </a:r>
                      <a:r>
                        <a:rPr lang="en-MY" sz="1200" dirty="0" err="1" smtClean="0">
                          <a:effectLst/>
                        </a:rPr>
                        <a:t>Bahagian</a:t>
                      </a:r>
                      <a:r>
                        <a:rPr lang="en-MY" sz="1200" dirty="0" smtClean="0">
                          <a:effectLst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</a:rPr>
                        <a:t>Pengurusan</a:t>
                      </a:r>
                      <a:r>
                        <a:rPr lang="en-MY" sz="1200" dirty="0" smtClean="0">
                          <a:effectLst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</a:rPr>
                        <a:t>Kualiti</a:t>
                      </a:r>
                      <a:r>
                        <a:rPr lang="en-MY" sz="1200" dirty="0" smtClean="0">
                          <a:effectLst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</a:rPr>
                        <a:t>Perkhidmatan</a:t>
                      </a:r>
                      <a:r>
                        <a:rPr lang="en-MY" sz="1200" dirty="0" smtClean="0">
                          <a:effectLst/>
                        </a:rPr>
                        <a:t>, CQA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780510" y="2522443"/>
            <a:ext cx="3959552" cy="357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Profesor Dr. Mohd Hair Bejo  </a:t>
            </a:r>
            <a:endParaRPr lang="en-MY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Pengerusi Jemaah Dekan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Profesor Dr. </a:t>
            </a:r>
            <a:r>
              <a:rPr lang="ms-MY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Sidek Abdul Aziz</a:t>
            </a: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Pengerusi Jemaah </a:t>
            </a: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Pengetua</a:t>
            </a:r>
          </a:p>
          <a:p>
            <a:pPr algn="just">
              <a:lnSpc>
                <a:spcPct val="115000"/>
              </a:lnSpc>
            </a:pPr>
            <a:endParaRPr lang="ms-MY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s-MY" sz="1400" b="1" dirty="0"/>
              <a:t>Profesor Dr. Shuhaimi Mustafa</a:t>
            </a:r>
            <a:endParaRPr lang="en-MY" sz="1400" b="1" dirty="0"/>
          </a:p>
          <a:p>
            <a:r>
              <a:rPr lang="ms-MY" sz="1200" dirty="0"/>
              <a:t>Pengerusi Jemaah Institut</a:t>
            </a:r>
            <a:endParaRPr lang="en-MY" sz="1200" dirty="0"/>
          </a:p>
          <a:p>
            <a:pPr algn="just">
              <a:lnSpc>
                <a:spcPct val="115000"/>
              </a:lnSpc>
            </a:pPr>
            <a:endParaRPr lang="ms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Profesor Dr. Ahmad Zaharin Aris</a:t>
            </a: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Pengerusi Jawatankuasa Kerja Kelestarian Hijau UPM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ms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Encik Abdullah Arshad</a:t>
            </a:r>
            <a:r>
              <a:rPr lang="ms-MY" sz="1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Timbalan Pengarah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Pejabat Strategi Korporat dan Komunikasi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MY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3028" y="2364455"/>
            <a:ext cx="433090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Tuan Haji Rosdi Wah</a:t>
            </a:r>
            <a:endParaRPr lang="en-MY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Ketua Pentadbiran Akademik dan Antarabangsa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Pejabat Timbalan Naib Canselor (Akademik dan Antarabangsa)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Encik Shahriman Hashim</a:t>
            </a: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Ketua Pentadbiran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Pejabat Timbalan Naib Canselor (Penyelidikan dan Inovasi)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ms-MY" sz="1200" dirty="0" smtClean="0"/>
          </a:p>
          <a:p>
            <a:r>
              <a:rPr lang="ms-MY" sz="1400" b="1" dirty="0" smtClean="0"/>
              <a:t>Puan </a:t>
            </a:r>
            <a:r>
              <a:rPr lang="ms-MY" sz="1400" b="1" dirty="0"/>
              <a:t>Siti Rozana Supian</a:t>
            </a:r>
            <a:endParaRPr lang="en-MY" sz="1400" b="1" dirty="0"/>
          </a:p>
          <a:p>
            <a:r>
              <a:rPr lang="ms-MY" sz="1200" dirty="0"/>
              <a:t>Ketua Pentadbiran	</a:t>
            </a:r>
            <a:endParaRPr lang="en-MY" sz="1200" dirty="0"/>
          </a:p>
          <a:p>
            <a:r>
              <a:rPr lang="ms-MY" sz="1200" dirty="0"/>
              <a:t>Pejabat Timbalan Naib Canselor (Jaringan Industri dan Masyarakat</a:t>
            </a:r>
            <a:r>
              <a:rPr lang="ms-MY" sz="1200" dirty="0" smtClean="0"/>
              <a:t>)</a:t>
            </a:r>
          </a:p>
          <a:p>
            <a:endParaRPr lang="ms-MY" sz="1200" dirty="0"/>
          </a:p>
          <a:p>
            <a:pPr algn="just">
              <a:lnSpc>
                <a:spcPct val="115000"/>
              </a:lnSpc>
            </a:pPr>
            <a:r>
              <a:rPr lang="ms-MY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En. Mohd. Nazri Noh</a:t>
            </a:r>
          </a:p>
          <a:p>
            <a:pPr algn="just">
              <a:lnSpc>
                <a:spcPct val="115000"/>
              </a:lnSpc>
            </a:pP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Ketua </a:t>
            </a: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Pentadbiran 	</a:t>
            </a:r>
            <a:endParaRPr lang="en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s-MY" sz="1200" dirty="0">
                <a:ea typeface="Calibri" panose="020F0502020204030204" pitchFamily="34" charset="0"/>
                <a:cs typeface="Times New Roman" panose="02020603050405020304" pitchFamily="18" charset="0"/>
              </a:rPr>
              <a:t>Pejabat Timbalan Naib Canselor (Hal Ehwal Pelajar dan Alumni</a:t>
            </a:r>
            <a:r>
              <a:rPr lang="ms-MY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ms-MY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6396" y="6439179"/>
            <a:ext cx="1128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Sambungan</a:t>
            </a:r>
            <a:r>
              <a:rPr lang="en-US" sz="1200" dirty="0" smtClean="0"/>
              <a:t>…</a:t>
            </a:r>
            <a:endParaRPr lang="en-MY" sz="1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3" y="353208"/>
            <a:ext cx="1649458" cy="7313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9070" y="221109"/>
            <a:ext cx="728405" cy="1126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566" y="1347295"/>
            <a:ext cx="2350786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C00000"/>
                </a:solidFill>
              </a:rPr>
              <a:t>AHLI JAWATANKUASA INDUK</a:t>
            </a:r>
          </a:p>
          <a:p>
            <a:pPr algn="ctr"/>
            <a:r>
              <a:rPr lang="en-US" b="1" dirty="0" smtClean="0">
                <a:ln/>
                <a:solidFill>
                  <a:srgbClr val="C00000"/>
                </a:solidFill>
              </a:rPr>
              <a:t>ANUGERAH PENARAFAN </a:t>
            </a:r>
            <a:r>
              <a:rPr lang="en-US" b="1" dirty="0">
                <a:ln/>
                <a:solidFill>
                  <a:srgbClr val="C00000"/>
                </a:solidFill>
              </a:rPr>
              <a:t>BINTANG </a:t>
            </a:r>
            <a:endParaRPr lang="en-US" b="1" dirty="0" smtClean="0">
              <a:ln/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ln/>
                <a:solidFill>
                  <a:srgbClr val="C00000"/>
                </a:solidFill>
              </a:rPr>
              <a:t>PENGURUSAN PENTADBIRAN</a:t>
            </a:r>
            <a:endParaRPr lang="en-US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983E-DD26-421A-880A-980F7484E370}" type="slidenum">
              <a:rPr lang="en-MY" smtClean="0"/>
              <a:pPr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64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1437</Words>
  <Application>Microsoft Office PowerPoint</Application>
  <PresentationFormat>Widescreen</PresentationFormat>
  <Paragraphs>905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Aharoni</vt:lpstr>
      <vt:lpstr>Arial</vt:lpstr>
      <vt:lpstr>Arial Rounded MT Bold</vt:lpstr>
      <vt:lpstr>Calibri</vt:lpstr>
      <vt:lpstr>Calibri Light</vt:lpstr>
      <vt:lpstr>Copperplate Gothic Light</vt:lpstr>
      <vt:lpstr>Tahoma</vt:lpstr>
      <vt:lpstr>Times New Roman</vt:lpstr>
      <vt:lpstr>Office Theme</vt:lpstr>
      <vt:lpstr>MESYUARAT  JAWATANKUASA KUALITI UPM KALI KE-39  Agenda 8.0 Anugerah Penarafan Bintang Pengurusan Pentadbiran </vt:lpstr>
      <vt:lpstr>ANUGERAH  PENARAFAN BINTANG  PENGURUSAN PENTADBIRAN  2017</vt:lpstr>
      <vt:lpstr>ANUGERAH  PENARAFAN BINTANG  PENGURUSAN PENTADBIRAN  2017</vt:lpstr>
      <vt:lpstr>ANUGERAH  PENARAFAN BINTANG  PENGURUSAN PENTADBIRAN  2017</vt:lpstr>
      <vt:lpstr>ANUGERAH  PENARAFAN BINTANG  PENGURUSAN PENTADBIRAN  2017</vt:lpstr>
      <vt:lpstr>ANUGERAH  PENARAFAN BINTANG  PENGURUSAN PENTADBIRAN  2017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 ANUGERAH  PENARAFAN BINTANG  PENGURUSAN PENTADBIRAN  2018</vt:lpstr>
      <vt:lpstr>MATLAMAT PELAKSANAAN  ANUGERAH  PENARAFAN BINTANG  PENGURUSAN PENTADBIRAN  2018</vt:lpstr>
      <vt:lpstr>   ANUGERAH  PENARAFAN BINTANG  PENGURUSAN PENTADBIRAN 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ROZI</cp:lastModifiedBy>
  <cp:revision>161</cp:revision>
  <cp:lastPrinted>2017-03-30T05:07:18Z</cp:lastPrinted>
  <dcterms:created xsi:type="dcterms:W3CDTF">2017-03-29T01:10:17Z</dcterms:created>
  <dcterms:modified xsi:type="dcterms:W3CDTF">2018-04-03T03:56:17Z</dcterms:modified>
</cp:coreProperties>
</file>